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3" r:id="rId3"/>
  </p:sldMasterIdLst>
  <p:notesMasterIdLst>
    <p:notesMasterId r:id="rId27"/>
  </p:notesMasterIdLst>
  <p:handoutMasterIdLst>
    <p:handoutMasterId r:id="rId28"/>
  </p:handoutMasterIdLst>
  <p:sldIdLst>
    <p:sldId id="256" r:id="rId4"/>
    <p:sldId id="267" r:id="rId5"/>
    <p:sldId id="258" r:id="rId6"/>
    <p:sldId id="257" r:id="rId7"/>
    <p:sldId id="276" r:id="rId8"/>
    <p:sldId id="282" r:id="rId9"/>
    <p:sldId id="277" r:id="rId10"/>
    <p:sldId id="278" r:id="rId11"/>
    <p:sldId id="284" r:id="rId12"/>
    <p:sldId id="285" r:id="rId13"/>
    <p:sldId id="286" r:id="rId14"/>
    <p:sldId id="287" r:id="rId15"/>
    <p:sldId id="288" r:id="rId16"/>
    <p:sldId id="283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74" r:id="rId26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2" autoAdjust="0"/>
    <p:restoredTop sz="94660"/>
  </p:normalViewPr>
  <p:slideViewPr>
    <p:cSldViewPr>
      <p:cViewPr varScale="1">
        <p:scale>
          <a:sx n="72" d="100"/>
          <a:sy n="72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354E8-2897-40F6-ABD7-C7B4E3038275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15845-7F10-4B79-AE7A-185282B1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0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3BBA1-0494-40DB-B795-AD956F7E99A9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67D77-1725-4410-9F19-D3CFE785A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83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0F853-6F28-4979-8968-6F4FF94AED9F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36347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0F853-6F28-4979-8968-6F4FF94AED9F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54230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0F853-6F28-4979-8968-6F4FF94AED9F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40668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0F853-6F28-4979-8968-6F4FF94AED9F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99449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0F853-6F28-4979-8968-6F4FF94AED9F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16733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0F853-6F28-4979-8968-6F4FF94AED9F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64701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0F853-6F28-4979-8968-6F4FF94AED9F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02872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0F853-6F28-4979-8968-6F4FF94AED9F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07042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2/26/2017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2/26/2017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2/26/2017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2/26/2017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2/26/2017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2/26/2017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2/26/2017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2/26/2017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2/26/2017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2108293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10061688" y="0"/>
            <a:ext cx="2130312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2267" y="3693646"/>
            <a:ext cx="7262284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2267" y="5204012"/>
            <a:ext cx="7262284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040A78-2A4B-4566-8626-79DE0D4C1085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36800" y="6356351"/>
            <a:ext cx="38608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40" y="4841210"/>
            <a:ext cx="8046720" cy="34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73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12192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81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2/26/2017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2108293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10061688" y="0"/>
            <a:ext cx="2130312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2267" y="3693646"/>
            <a:ext cx="7262284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2267" y="5204012"/>
            <a:ext cx="7262284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040A78-2A4B-4566-8626-79DE0D4C1085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36800" y="6356351"/>
            <a:ext cx="38608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40" y="4841210"/>
            <a:ext cx="8046720" cy="340391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410636" y="950260"/>
            <a:ext cx="3370728" cy="25280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4412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2267" y="1851213"/>
            <a:ext cx="7262285" cy="1730375"/>
          </a:xfrm>
        </p:spPr>
        <p:txBody>
          <a:bodyPr anchor="b" anchorCtr="0"/>
          <a:lstStyle>
            <a:lvl1pPr algn="ctr">
              <a:lnSpc>
                <a:spcPts val="6800"/>
              </a:lnSpc>
              <a:defRPr sz="6500" b="0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2267" y="3576918"/>
            <a:ext cx="7262285" cy="829982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9"/>
          <p:cNvGrpSpPr/>
          <p:nvPr/>
        </p:nvGrpSpPr>
        <p:grpSpPr>
          <a:xfrm>
            <a:off x="0" y="0"/>
            <a:ext cx="12192000" cy="1191256"/>
            <a:chOff x="0" y="0"/>
            <a:chExt cx="9144000" cy="1191256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flipV="1">
            <a:off x="0" y="5666744"/>
            <a:ext cx="12192000" cy="1191256"/>
            <a:chOff x="0" y="0"/>
            <a:chExt cx="9144000" cy="1191256"/>
          </a:xfrm>
        </p:grpSpPr>
        <p:pic>
          <p:nvPicPr>
            <p:cNvPr id="12" name="Picture 11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13" name="Picture 12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pic>
        <p:nvPicPr>
          <p:cNvPr id="14" name="Picture 13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40" y="3258806"/>
            <a:ext cx="8046720" cy="34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4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372650"/>
            <a:ext cx="12192000" cy="5485350"/>
            <a:chOff x="0" y="1372650"/>
            <a:chExt cx="9144000" cy="548535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0" name="Picture 9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6216" y="1774825"/>
            <a:ext cx="475488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5379" y="1774825"/>
            <a:ext cx="475488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47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72650"/>
            <a:ext cx="12192000" cy="5485350"/>
            <a:chOff x="0" y="1372650"/>
            <a:chExt cx="9144000" cy="5485350"/>
          </a:xfrm>
        </p:grpSpPr>
        <p:pic>
          <p:nvPicPr>
            <p:cNvPr id="11" name="Picture 10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2" name="Picture 11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6320" y="1879320"/>
            <a:ext cx="475488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6320" y="2590800"/>
            <a:ext cx="475488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4731" y="1879320"/>
            <a:ext cx="475488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54731" y="2590800"/>
            <a:ext cx="475488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6354731" y="2460813"/>
            <a:ext cx="4751131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5" name="Picture 14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1040069" y="2460813"/>
            <a:ext cx="4751131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468956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372650"/>
            <a:ext cx="12192000" cy="5485350"/>
            <a:chOff x="0" y="1372650"/>
            <a:chExt cx="9144000" cy="548535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8" name="Picture 7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23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11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5689600" y="0"/>
            <a:ext cx="6502400" cy="6858000"/>
            <a:chOff x="4267200" y="0"/>
            <a:chExt cx="4876800" cy="685800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1"/>
            <a:ext cx="4817035" cy="1537447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4479" y="381002"/>
            <a:ext cx="5084232" cy="5697537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2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2209801"/>
            <a:ext cx="4817035" cy="32004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9600" y="6356351"/>
            <a:ext cx="812800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46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4817096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98168" y="381000"/>
            <a:ext cx="5084233" cy="5697538"/>
          </a:xfrm>
          <a:solidFill>
            <a:schemeClr val="bg1">
              <a:lumMod val="85000"/>
            </a:schemeClr>
          </a:solidFill>
          <a:ln w="101600">
            <a:solidFill>
              <a:schemeClr val="accent1">
                <a:lumMod val="40000"/>
                <a:lumOff val="60000"/>
                <a:alpha val="40000"/>
              </a:schemeClr>
            </a:solidFill>
            <a:miter lim="800000"/>
          </a:ln>
          <a:effectLst>
            <a:innerShdw blurRad="457200">
              <a:schemeClr val="accent1">
                <a:alpha val="80000"/>
              </a:schemeClr>
            </a:innerShdw>
            <a:softEdge rad="3175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646" y="2209800"/>
            <a:ext cx="4818389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77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5689600" y="0"/>
            <a:ext cx="6502400" cy="6858000"/>
            <a:chOff x="4267200" y="0"/>
            <a:chExt cx="4876800" cy="6858000"/>
          </a:xfrm>
        </p:grpSpPr>
        <p:pic>
          <p:nvPicPr>
            <p:cNvPr id="10" name="Picture 9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1" name="Picture 10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4817096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98168" y="381000"/>
            <a:ext cx="5084233" cy="5697538"/>
          </a:xfr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457200">
              <a:schemeClr val="tx1">
                <a:lumMod val="50000"/>
                <a:lumOff val="50000"/>
                <a:alpha val="80000"/>
              </a:schemeClr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646" y="2209800"/>
            <a:ext cx="4818389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61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12192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3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2/26/2017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10261600" cy="6858000"/>
            <a:chOff x="0" y="0"/>
            <a:chExt cx="7696200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16862"/>
            <a:stretch>
              <a:fillRect/>
            </a:stretch>
          </p:blipFill>
          <p:spPr>
            <a:xfrm>
              <a:off x="0" y="0"/>
              <a:ext cx="7467600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428309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0" y="381001"/>
            <a:ext cx="1930400" cy="5697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81002"/>
            <a:ext cx="8940800" cy="569753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77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17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35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125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086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16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955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261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91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93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2/26/2017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09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0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2/26/2017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2/26/2017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2/26/2017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2/26/2017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2/26/2017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2/26/2017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6217" y="40342"/>
            <a:ext cx="10094383" cy="141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217" y="1761566"/>
            <a:ext cx="10094383" cy="428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69083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06040A78-2A4B-4566-8626-79DE0D4C1085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89600" y="6356351"/>
            <a:ext cx="81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6047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8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lvl1pPr algn="ctr" defTabSz="914400" rtl="0" eaLnBrk="1" latinLnBrk="0" hangingPunct="1">
        <a:lnSpc>
          <a:spcPts val="6000"/>
        </a:lnSpc>
        <a:spcBef>
          <a:spcPct val="0"/>
        </a:spcBef>
        <a:buNone/>
        <a:defRPr sz="54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0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chforbabies.org/aking561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Student leadership board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Workshop: 2.23.17~~TOPIC: reflecting on events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353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2-05 at 7.17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80" y="143576"/>
            <a:ext cx="6457220" cy="647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69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290" y="4237720"/>
            <a:ext cx="4416382" cy="2248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92565">
            <a:off x="6665240" y="590063"/>
            <a:ext cx="3527938" cy="2645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078" y="3271542"/>
            <a:ext cx="2412086" cy="32144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08430">
            <a:off x="1984559" y="379562"/>
            <a:ext cx="2994908" cy="2246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7556" y="2147597"/>
            <a:ext cx="3323356" cy="24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03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Get approval after forming idea</a:t>
            </a:r>
          </a:p>
          <a:p>
            <a:r>
              <a:rPr lang="en-US" dirty="0"/>
              <a:t>Find game/ get support of the team</a:t>
            </a:r>
          </a:p>
          <a:p>
            <a:r>
              <a:rPr lang="en-US" dirty="0"/>
              <a:t>Designing Shirts</a:t>
            </a:r>
          </a:p>
          <a:p>
            <a:r>
              <a:rPr lang="en-US" dirty="0"/>
              <a:t>Selling Shirts- Price, When, How</a:t>
            </a:r>
          </a:p>
          <a:p>
            <a:r>
              <a:rPr lang="en-US" dirty="0"/>
              <a:t>Ordering Socks/Bandannas</a:t>
            </a:r>
          </a:p>
          <a:p>
            <a:r>
              <a:rPr lang="en-US" dirty="0"/>
              <a:t>Organizing Advertising</a:t>
            </a:r>
          </a:p>
          <a:p>
            <a:r>
              <a:rPr lang="en-US" dirty="0"/>
              <a:t>Coordinating with other clubs</a:t>
            </a:r>
          </a:p>
          <a:p>
            <a:r>
              <a:rPr lang="en-US" dirty="0"/>
              <a:t>Coordinating with AWP- Ribbons/Trifold</a:t>
            </a:r>
          </a:p>
        </p:txBody>
      </p:sp>
      <p:pic>
        <p:nvPicPr>
          <p:cNvPr id="4" name="Picture 3" descr="Screen Shot 2017-01-22 at 1.42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83" y="2457486"/>
            <a:ext cx="2533266" cy="295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7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4994" y="1673541"/>
            <a:ext cx="8034360" cy="48150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many of you knew what cause the Purple-Out was intended to support?</a:t>
            </a:r>
          </a:p>
          <a:p>
            <a:r>
              <a:rPr lang="en-US" dirty="0"/>
              <a:t>How did you hear about the game/shirts? How effective was advertising?</a:t>
            </a:r>
          </a:p>
          <a:p>
            <a:r>
              <a:rPr lang="en-US" dirty="0"/>
              <a:t>How do you feel about the game being on senior night? Try East/West game?</a:t>
            </a:r>
          </a:p>
          <a:p>
            <a:r>
              <a:rPr lang="en-US" dirty="0"/>
              <a:t>Should we keep this as a basketball only event? Try football?</a:t>
            </a:r>
          </a:p>
          <a:p>
            <a:r>
              <a:rPr lang="en-US" dirty="0"/>
              <a:t>Improvements for next year?</a:t>
            </a:r>
          </a:p>
        </p:txBody>
      </p:sp>
    </p:spTree>
    <p:extLst>
      <p:ext uri="{BB962C8B-B14F-4D97-AF65-F5344CB8AC3E}">
        <p14:creationId xmlns:p14="http://schemas.microsoft.com/office/powerpoint/2010/main" val="368363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GREAT JOB…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600200"/>
            <a:ext cx="5088714" cy="37743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Bailey Welsh &amp; Eunice woo</a:t>
            </a:r>
            <a:r>
              <a:rPr lang="en-US" dirty="0"/>
              <a:t>—continue to work on the CB West </a:t>
            </a:r>
            <a:r>
              <a:rPr lang="en-US" dirty="0" err="1"/>
              <a:t>UNITy</a:t>
            </a:r>
            <a:r>
              <a:rPr lang="en-US" dirty="0"/>
              <a:t> video</a:t>
            </a:r>
          </a:p>
          <a:p>
            <a:r>
              <a:rPr lang="en-US" dirty="0">
                <a:solidFill>
                  <a:srgbClr val="0070C0"/>
                </a:solidFill>
              </a:rPr>
              <a:t>Alex King</a:t>
            </a:r>
            <a:r>
              <a:rPr lang="en-US" dirty="0"/>
              <a:t>—presented a proposal to start a </a:t>
            </a:r>
            <a:r>
              <a:rPr lang="en-US" dirty="0" err="1"/>
              <a:t>cB</a:t>
            </a:r>
            <a:r>
              <a:rPr lang="en-US" dirty="0"/>
              <a:t> West team for the march of dimes walk in April</a:t>
            </a:r>
          </a:p>
        </p:txBody>
      </p:sp>
      <p:pic>
        <p:nvPicPr>
          <p:cNvPr id="5" name="Content Placeholder 4" descr="10001362-smiling-star-showing-&lt;strong&gt;thumbs-up&lt;/strong&gt;.jpg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94400" y="2072807"/>
            <a:ext cx="5086350" cy="3293411"/>
          </a:xfrm>
        </p:spPr>
      </p:pic>
    </p:spTree>
    <p:extLst>
      <p:ext uri="{BB962C8B-B14F-4D97-AF65-F5344CB8AC3E}">
        <p14:creationId xmlns:p14="http://schemas.microsoft.com/office/powerpoint/2010/main" val="695518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5013" y="2758109"/>
            <a:ext cx="9144000" cy="23876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/>
              </a:rPr>
              <a:t>CB West Team -  March for Babies 2017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5013" y="5667375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latin typeface="Arial"/>
              </a:rPr>
              <a:t>Alex King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680" y="414919"/>
            <a:ext cx="4694663" cy="264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18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9119" b="143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3700">
                <a:latin typeface="Arial"/>
              </a:rPr>
              <a:t>What is the March of Dimes and the March for Babies?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Arial"/>
              </a:rPr>
              <a:t>A nonprofit organization that works to improve the health of mothers and babies</a:t>
            </a:r>
          </a:p>
          <a:p>
            <a:r>
              <a:rPr lang="en-US" sz="2400">
                <a:latin typeface="Arial"/>
              </a:rPr>
              <a:t>Founded in 1938 by FDR</a:t>
            </a:r>
          </a:p>
          <a:p>
            <a:r>
              <a:rPr lang="en-US" sz="2400">
                <a:latin typeface="Arial"/>
              </a:rPr>
              <a:t>A charitable walk event sponsored by the March of Dimes</a:t>
            </a:r>
          </a:p>
          <a:p>
            <a:r>
              <a:rPr lang="en-US" sz="2400">
                <a:latin typeface="Arial"/>
              </a:rPr>
              <a:t>Has raised over $2 billion since 1970</a:t>
            </a:r>
          </a:p>
        </p:txBody>
      </p:sp>
    </p:spTree>
    <p:extLst>
      <p:ext uri="{BB962C8B-B14F-4D97-AF65-F5344CB8AC3E}">
        <p14:creationId xmlns:p14="http://schemas.microsoft.com/office/powerpoint/2010/main" val="587856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8518" y="1690688"/>
            <a:ext cx="7243482" cy="5167312"/>
          </a:xfrm>
          <a:custGeom>
            <a:avLst/>
            <a:gdLst>
              <a:gd name="connsiteX0" fmla="*/ 0 w 7243482"/>
              <a:gd name="connsiteY0" fmla="*/ 0 h 5167312"/>
              <a:gd name="connsiteX1" fmla="*/ 7243482 w 7243482"/>
              <a:gd name="connsiteY1" fmla="*/ 0 h 5167312"/>
              <a:gd name="connsiteX2" fmla="*/ 7243482 w 7243482"/>
              <a:gd name="connsiteY2" fmla="*/ 5167312 h 5167312"/>
              <a:gd name="connsiteX3" fmla="*/ 221324 w 7243482"/>
              <a:gd name="connsiteY3" fmla="*/ 5167312 h 5167312"/>
              <a:gd name="connsiteX4" fmla="*/ 2615203 w 7243482"/>
              <a:gd name="connsiteY4" fmla="*/ 952 h 5167312"/>
              <a:gd name="connsiteX5" fmla="*/ 0 w 7243482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43482" h="5167312">
                <a:moveTo>
                  <a:pt x="0" y="0"/>
                </a:moveTo>
                <a:lnTo>
                  <a:pt x="7243482" y="0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7399176" cy="5166360"/>
          </a:xfrm>
          <a:custGeom>
            <a:avLst/>
            <a:gdLst>
              <a:gd name="connsiteX0" fmla="*/ 0 w 7399176"/>
              <a:gd name="connsiteY0" fmla="*/ 0 h 5166360"/>
              <a:gd name="connsiteX1" fmla="*/ 7399176 w 7399176"/>
              <a:gd name="connsiteY1" fmla="*/ 0 h 5166360"/>
              <a:gd name="connsiteX2" fmla="*/ 5005297 w 7399176"/>
              <a:gd name="connsiteY2" fmla="*/ 5166360 h 5166360"/>
              <a:gd name="connsiteX3" fmla="*/ 0 w 7399176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9176" h="5166360">
                <a:moveTo>
                  <a:pt x="0" y="0"/>
                </a:moveTo>
                <a:lnTo>
                  <a:pt x="7399176" y="0"/>
                </a:lnTo>
                <a:lnTo>
                  <a:pt x="5005297" y="5166360"/>
                </a:lnTo>
                <a:lnTo>
                  <a:pt x="0" y="516636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3" descr="Screen Shot 2017-01-30 at 8.30.4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441" y="3257550"/>
            <a:ext cx="4296585" cy="2395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</a:rPr>
              <a:t>What is my personal connection?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2865"/>
            <a:ext cx="4317322" cy="41640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</a:rPr>
              <a:t>Born three months early</a:t>
            </a:r>
          </a:p>
          <a:p>
            <a:r>
              <a:rPr lang="en-US">
                <a:solidFill>
                  <a:schemeClr val="bg1"/>
                </a:solidFill>
                <a:latin typeface="Arial"/>
              </a:rPr>
              <a:t>MOD's research and fundraising efforts helped my family and I tremendously</a:t>
            </a:r>
          </a:p>
          <a:p>
            <a:r>
              <a:rPr lang="en-US">
                <a:solidFill>
                  <a:schemeClr val="bg1"/>
                </a:solidFill>
                <a:latin typeface="Arial"/>
              </a:rPr>
              <a:t>My family and I have been walking since 2011 in support of cause</a:t>
            </a:r>
          </a:p>
        </p:txBody>
      </p:sp>
    </p:spTree>
    <p:extLst>
      <p:ext uri="{BB962C8B-B14F-4D97-AF65-F5344CB8AC3E}">
        <p14:creationId xmlns:p14="http://schemas.microsoft.com/office/powerpoint/2010/main" val="3748486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>
                <a:latin typeface="Arial"/>
              </a:rPr>
              <a:t>My Proposal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latin typeface="Arial"/>
              </a:rPr>
              <a:t>Creation of a CB West all-student team for walk</a:t>
            </a:r>
          </a:p>
          <a:p>
            <a:r>
              <a:rPr lang="en-US" sz="3200">
                <a:solidFill>
                  <a:srgbClr val="000000"/>
                </a:solidFill>
                <a:latin typeface="Arial"/>
              </a:rPr>
              <a:t>Targeting 50 students</a:t>
            </a:r>
          </a:p>
          <a:p>
            <a:r>
              <a:rPr lang="en-US" sz="3200">
                <a:solidFill>
                  <a:srgbClr val="000000"/>
                </a:solidFill>
                <a:latin typeface="Arial"/>
              </a:rPr>
              <a:t>Targeting average donation of $20 (T-shirt incentive)</a:t>
            </a:r>
          </a:p>
          <a:p>
            <a:r>
              <a:rPr lang="en-US" sz="3200">
                <a:solidFill>
                  <a:srgbClr val="000000"/>
                </a:solidFill>
                <a:latin typeface="Arial"/>
              </a:rPr>
              <a:t>Goal: raise money for a great cause and HAVE FUN!</a:t>
            </a:r>
          </a:p>
          <a:p>
            <a:endParaRPr lang="en-US" sz="32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566" y="4190040"/>
            <a:ext cx="2382257" cy="2380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071" y="5093153"/>
            <a:ext cx="986883" cy="848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699" y="4967605"/>
            <a:ext cx="3537724" cy="108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05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>
                <a:latin typeface="Arial"/>
              </a:rPr>
              <a:t>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solidFill>
                  <a:srgbClr val="000000"/>
                </a:solidFill>
                <a:latin typeface="Arial"/>
              </a:rPr>
              <a:t>Advertising begins – Monday, February 20th, 2017</a:t>
            </a:r>
          </a:p>
          <a:p>
            <a:r>
              <a:rPr lang="en-US" sz="3200">
                <a:solidFill>
                  <a:srgbClr val="000000"/>
                </a:solidFill>
                <a:latin typeface="Arial"/>
              </a:rPr>
              <a:t>Sign-up deadline: Monday, March 20th, 2017</a:t>
            </a:r>
          </a:p>
          <a:p>
            <a:r>
              <a:rPr lang="en-US" sz="3200">
                <a:solidFill>
                  <a:srgbClr val="000000"/>
                </a:solidFill>
                <a:latin typeface="Arial"/>
              </a:rPr>
              <a:t>Donation deadline: Monday, April 17th, 2017</a:t>
            </a:r>
          </a:p>
          <a:p>
            <a:r>
              <a:rPr lang="en-US" sz="3200">
                <a:solidFill>
                  <a:srgbClr val="000000"/>
                </a:solidFill>
                <a:latin typeface="Arial"/>
              </a:rPr>
              <a:t>Walk – April 30th, 2017 (3 miles) @ Bucks County Community College – 275 Swamp Rd. Newtown, PA 18940</a:t>
            </a:r>
          </a:p>
          <a:p>
            <a:pPr lvl="1"/>
            <a:r>
              <a:rPr lang="en-US" sz="2800">
                <a:solidFill>
                  <a:srgbClr val="000000"/>
                </a:solidFill>
                <a:latin typeface="Arial"/>
              </a:rPr>
              <a:t>8:00 AM – registration</a:t>
            </a:r>
          </a:p>
          <a:p>
            <a:pPr lvl="1"/>
            <a:r>
              <a:rPr lang="en-US" sz="2800">
                <a:solidFill>
                  <a:srgbClr val="000000"/>
                </a:solidFill>
                <a:latin typeface="Arial"/>
              </a:rPr>
              <a:t>9:00 AM – walk starts</a:t>
            </a:r>
          </a:p>
          <a:p>
            <a:endParaRPr lang="en-US" sz="32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3819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</a:t>
            </a:r>
            <a:r>
              <a:rPr lang="en-US" dirty="0" err="1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600200"/>
            <a:ext cx="5088714" cy="3774385"/>
          </a:xfrm>
        </p:spPr>
        <p:txBody>
          <a:bodyPr>
            <a:normAutofit/>
          </a:bodyPr>
          <a:lstStyle/>
          <a:p>
            <a:r>
              <a:rPr lang="en-US" dirty="0"/>
              <a:t>1—REFLECTION ACTIVITY </a:t>
            </a:r>
          </a:p>
          <a:p>
            <a:r>
              <a:rPr lang="en-US" dirty="0"/>
              <a:t>2—</a:t>
            </a:r>
            <a:r>
              <a:rPr lang="en-US" dirty="0" err="1"/>
              <a:t>TuNING</a:t>
            </a:r>
            <a:r>
              <a:rPr lang="en-US" dirty="0"/>
              <a:t> PROTOCOL FOR FEEDBACK &amp; REFLECTION</a:t>
            </a:r>
          </a:p>
          <a:p>
            <a:r>
              <a:rPr lang="en-US" dirty="0"/>
              <a:t>3—WHOLE-GROUP REFLECTION ON “purple out” Using Tuning Protocol</a:t>
            </a:r>
          </a:p>
          <a:p>
            <a:r>
              <a:rPr lang="en-US" dirty="0"/>
              <a:t>4—ACTION ITEMS</a:t>
            </a:r>
          </a:p>
        </p:txBody>
      </p:sp>
      <p:pic>
        <p:nvPicPr>
          <p:cNvPr id="6" name="Content Placeholder 5" descr="Wir haben unser Angebot an Seminaren rund um Ausbildungthemen ...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632575" y="1981200"/>
            <a:ext cx="3810000" cy="2582862"/>
          </a:xfrm>
        </p:spPr>
      </p:pic>
    </p:spTree>
    <p:extLst>
      <p:ext uri="{BB962C8B-B14F-4D97-AF65-F5344CB8AC3E}">
        <p14:creationId xmlns:p14="http://schemas.microsoft.com/office/powerpoint/2010/main" val="2158368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>
                <a:latin typeface="Arial"/>
              </a:rPr>
              <a:t>Registration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hlinkClick r:id="rId3"/>
              </a:rPr>
              <a:t>https://www.marchforbabies.org/aking5614</a:t>
            </a:r>
            <a:r>
              <a:rPr lang="en-US">
                <a:latin typeface="Arial"/>
              </a:rPr>
              <a:t> - click on the link</a:t>
            </a:r>
          </a:p>
          <a:p>
            <a:r>
              <a:rPr lang="en-US">
                <a:latin typeface="Arial"/>
              </a:rPr>
              <a:t>Click on the "walk with me" button</a:t>
            </a:r>
          </a:p>
          <a:p>
            <a:r>
              <a:rPr lang="en-US">
                <a:latin typeface="Arial"/>
              </a:rPr>
              <a:t>Sign up</a:t>
            </a:r>
          </a:p>
          <a:p>
            <a:r>
              <a:rPr lang="en-US">
                <a:latin typeface="Arial"/>
              </a:rPr>
              <a:t>Donate!!!</a:t>
            </a:r>
          </a:p>
          <a:p>
            <a:r>
              <a:rPr lang="en-US">
                <a:latin typeface="Arial"/>
              </a:rPr>
              <a:t>Walk!!!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538" y="2676525"/>
            <a:ext cx="3844770" cy="384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33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>
                <a:latin typeface="Arial"/>
              </a:rPr>
              <a:t>Other pertinent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latin typeface="Arial"/>
              </a:rPr>
              <a:t>Team t-shirts! – designed by Custom Ink</a:t>
            </a:r>
          </a:p>
          <a:p>
            <a:pPr lvl="1"/>
            <a:r>
              <a:rPr lang="en-US" sz="2800">
                <a:latin typeface="Arial"/>
              </a:rPr>
              <a:t>Will be distributed @ walk</a:t>
            </a:r>
          </a:p>
          <a:p>
            <a:pPr lvl="1"/>
            <a:r>
              <a:rPr lang="en-US" sz="2800">
                <a:latin typeface="Arial"/>
              </a:rPr>
              <a:t>FREE shirt with donation of $40</a:t>
            </a:r>
          </a:p>
          <a:p>
            <a:pPr lvl="1"/>
            <a:r>
              <a:rPr lang="en-US" sz="2800">
                <a:latin typeface="Arial"/>
              </a:rPr>
              <a:t>Any leftover shirts will also be available for purchase on day of walk</a:t>
            </a:r>
          </a:p>
          <a:p>
            <a:r>
              <a:rPr lang="en-US" sz="3200">
                <a:latin typeface="Arial"/>
              </a:rPr>
              <a:t>Team </a:t>
            </a:r>
            <a:r>
              <a:rPr lang="en-US" sz="3200" u="sng">
                <a:latin typeface="Arial"/>
              </a:rPr>
              <a:t>must</a:t>
            </a:r>
            <a:r>
              <a:rPr lang="en-US" sz="3200">
                <a:latin typeface="Arial"/>
              </a:rPr>
              <a:t> be registered and together at starting line by start of walk (9:00 AM)</a:t>
            </a:r>
          </a:p>
          <a:p>
            <a:r>
              <a:rPr lang="en-US" sz="3200">
                <a:latin typeface="Arial"/>
              </a:rPr>
              <a:t>We will also have a team tent set up!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4202" y="4848225"/>
            <a:ext cx="1805064" cy="180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17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097" y="27146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>
                <a:latin typeface="Arial"/>
              </a:rPr>
              <a:t>QUESTIONS???</a:t>
            </a:r>
          </a:p>
        </p:txBody>
      </p:sp>
    </p:spTree>
    <p:extLst>
      <p:ext uri="{BB962C8B-B14F-4D97-AF65-F5344CB8AC3E}">
        <p14:creationId xmlns:p14="http://schemas.microsoft.com/office/powerpoint/2010/main" val="1982957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ACTION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1981200"/>
            <a:ext cx="7391400" cy="3505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/>
              <a:t>1—Send Dr. Caughie name ideas for Student Leadership Board  </a:t>
            </a:r>
            <a:r>
              <a:rPr lang="en-US" i="1" dirty="0">
                <a:solidFill>
                  <a:srgbClr val="FF0000"/>
                </a:solidFill>
              </a:rPr>
              <a:t>(on-going)</a:t>
            </a:r>
          </a:p>
          <a:p>
            <a:pPr marL="0" indent="0">
              <a:buNone/>
            </a:pPr>
            <a:r>
              <a:rPr lang="en-US" i="1" dirty="0"/>
              <a:t>2—Email Dr. Caughie feedback on this session </a:t>
            </a:r>
            <a:r>
              <a:rPr lang="en-US" i="1" dirty="0">
                <a:solidFill>
                  <a:srgbClr val="FF0000"/>
                </a:solidFill>
              </a:rPr>
              <a:t>(prior to MARCH 9)</a:t>
            </a:r>
          </a:p>
          <a:p>
            <a:pPr marL="0" indent="0">
              <a:buNone/>
            </a:pPr>
            <a:r>
              <a:rPr lang="en-US" i="1" dirty="0"/>
              <a:t>3—Email Dr. Caughie with any needs your group has </a:t>
            </a:r>
            <a:r>
              <a:rPr lang="en-US" i="1" dirty="0">
                <a:solidFill>
                  <a:srgbClr val="FF0000"/>
                </a:solidFill>
              </a:rPr>
              <a:t>(on-going)</a:t>
            </a:r>
          </a:p>
          <a:p>
            <a:pPr marL="0" indent="0">
              <a:buNone/>
            </a:pPr>
            <a:r>
              <a:rPr lang="en-US" i="1" dirty="0"/>
              <a:t>4—Share what you learned in this session with your peers</a:t>
            </a:r>
            <a:r>
              <a:rPr lang="en-US" i="1" dirty="0">
                <a:solidFill>
                  <a:srgbClr val="FF0000"/>
                </a:solidFill>
              </a:rPr>
              <a:t> (on-going)</a:t>
            </a:r>
          </a:p>
          <a:p>
            <a:pPr marL="0" indent="0">
              <a:buNone/>
            </a:pPr>
            <a:r>
              <a:rPr lang="en-US" i="1" dirty="0"/>
              <a:t>5—CONNECT WITH BAILEY &amp; EUNICE IF YOU’RE INTERSTED IN HELPING WITH THEIR PROJECT</a:t>
            </a:r>
          </a:p>
          <a:p>
            <a:pPr marL="0" indent="0">
              <a:buNone/>
            </a:pP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action-clipart-action-hi.png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229600" y="2362200"/>
            <a:ext cx="2661086" cy="2203450"/>
          </a:xfrm>
        </p:spPr>
      </p:pic>
    </p:spTree>
    <p:extLst>
      <p:ext uri="{BB962C8B-B14F-4D97-AF65-F5344CB8AC3E}">
        <p14:creationId xmlns:p14="http://schemas.microsoft.com/office/powerpoint/2010/main" val="106176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REFLECTION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676400"/>
            <a:ext cx="6477000" cy="3276600"/>
          </a:xfrm>
        </p:spPr>
        <p:txBody>
          <a:bodyPr>
            <a:noAutofit/>
          </a:bodyPr>
          <a:lstStyle/>
          <a:p>
            <a:endParaRPr lang="en-US" sz="4000" dirty="0"/>
          </a:p>
        </p:txBody>
      </p:sp>
      <p:pic>
        <p:nvPicPr>
          <p:cNvPr id="5" name="Content Placeholder 4" descr="Mirror Contact For This Mirror French Romantic Antique Wall Mirror ...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543800" y="1963737"/>
            <a:ext cx="3311525" cy="3311525"/>
          </a:xfrm>
        </p:spPr>
      </p:pic>
    </p:spTree>
    <p:extLst>
      <p:ext uri="{BB962C8B-B14F-4D97-AF65-F5344CB8AC3E}">
        <p14:creationId xmlns:p14="http://schemas.microsoft.com/office/powerpoint/2010/main" val="1467826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600200"/>
            <a:ext cx="5088714" cy="3774385"/>
          </a:xfrm>
        </p:spPr>
        <p:txBody>
          <a:bodyPr>
            <a:normAutofit/>
          </a:bodyPr>
          <a:lstStyle/>
          <a:p>
            <a:r>
              <a:rPr lang="en-US" dirty="0"/>
              <a:t>PURPOSE—To give feedback on an event and promote honest reflection</a:t>
            </a:r>
          </a:p>
        </p:txBody>
      </p:sp>
      <p:pic>
        <p:nvPicPr>
          <p:cNvPr id="5" name="Content Placeholder 4" descr="proc &lt;strong&gt;Tuning&lt;/strong&gt; Your System Performance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108825" y="2286000"/>
            <a:ext cx="2857500" cy="2390775"/>
          </a:xfrm>
        </p:spPr>
      </p:pic>
    </p:spTree>
    <p:extLst>
      <p:ext uri="{BB962C8B-B14F-4D97-AF65-F5344CB8AC3E}">
        <p14:creationId xmlns:p14="http://schemas.microsoft.com/office/powerpoint/2010/main" val="4170525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 STEPS TO THE TUNING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600200"/>
            <a:ext cx="5088714" cy="3774385"/>
          </a:xfrm>
        </p:spPr>
        <p:txBody>
          <a:bodyPr>
            <a:normAutofit/>
          </a:bodyPr>
          <a:lstStyle/>
          <a:p>
            <a:r>
              <a:rPr lang="en-US" dirty="0"/>
              <a:t>#1—INTRODUCTION</a:t>
            </a:r>
          </a:p>
          <a:p>
            <a:pPr marL="0" indent="0">
              <a:buNone/>
            </a:pPr>
            <a:r>
              <a:rPr lang="en-US" i="1" dirty="0"/>
              <a:t>Introduce protocol goals &amp; norms</a:t>
            </a:r>
          </a:p>
          <a:p>
            <a:r>
              <a:rPr lang="en-US" dirty="0"/>
              <a:t>#2—PRESENTATION</a:t>
            </a:r>
          </a:p>
          <a:p>
            <a:pPr marL="0" indent="0">
              <a:buNone/>
            </a:pPr>
            <a:r>
              <a:rPr lang="en-US" i="1" dirty="0"/>
              <a:t>Presenter shares the problem or the event</a:t>
            </a:r>
          </a:p>
          <a:p>
            <a:r>
              <a:rPr lang="en-US" dirty="0"/>
              <a:t>#3—Response</a:t>
            </a:r>
          </a:p>
          <a:p>
            <a:pPr marL="0" indent="0">
              <a:buNone/>
            </a:pPr>
            <a:r>
              <a:rPr lang="en-US" i="1" dirty="0"/>
              <a:t>Respondents note warm &amp; cool feedback for the presenter</a:t>
            </a:r>
          </a:p>
        </p:txBody>
      </p:sp>
      <p:pic>
        <p:nvPicPr>
          <p:cNvPr id="8" name="Content Placeholder 7" descr="red-rounded-with-&lt;strong&gt;number&lt;/strong&gt;-&lt;strong&gt;6&lt;/strong&gt;-md.png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001000" y="2438400"/>
            <a:ext cx="2438400" cy="2438400"/>
          </a:xfrm>
        </p:spPr>
      </p:pic>
    </p:spTree>
    <p:extLst>
      <p:ext uri="{BB962C8B-B14F-4D97-AF65-F5344CB8AC3E}">
        <p14:creationId xmlns:p14="http://schemas.microsoft.com/office/powerpoint/2010/main" val="1559760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 STEPS TO THE TUNING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600200"/>
            <a:ext cx="5088714" cy="377438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#4—reaction</a:t>
            </a:r>
          </a:p>
          <a:p>
            <a:pPr marL="0" indent="0">
              <a:buNone/>
            </a:pPr>
            <a:r>
              <a:rPr lang="en-US" i="1" dirty="0"/>
              <a:t>Presenter reacts to any  piece of feedback he/she wishes to respond to</a:t>
            </a:r>
          </a:p>
          <a:p>
            <a:r>
              <a:rPr lang="en-US" dirty="0"/>
              <a:t>#5—conversation</a:t>
            </a:r>
          </a:p>
          <a:p>
            <a:pPr marL="0" indent="0">
              <a:buNone/>
            </a:pPr>
            <a:r>
              <a:rPr lang="en-US" i="1" dirty="0"/>
              <a:t>Open conversation between presenter and respondents</a:t>
            </a:r>
          </a:p>
          <a:p>
            <a:r>
              <a:rPr lang="en-US" dirty="0"/>
              <a:t>#6—debriefing</a:t>
            </a:r>
          </a:p>
          <a:p>
            <a:pPr marL="0" indent="0">
              <a:buNone/>
            </a:pPr>
            <a:r>
              <a:rPr lang="en-US" i="1" dirty="0"/>
              <a:t>Participants reflect on </a:t>
            </a:r>
            <a:r>
              <a:rPr lang="en-US" i="1" dirty="0">
                <a:solidFill>
                  <a:schemeClr val="accent1"/>
                </a:solidFill>
              </a:rPr>
              <a:t>the process </a:t>
            </a:r>
            <a:r>
              <a:rPr lang="en-US" i="1" dirty="0"/>
              <a:t>and think of </a:t>
            </a:r>
            <a:r>
              <a:rPr lang="en-US" i="1" dirty="0">
                <a:solidFill>
                  <a:schemeClr val="accent1"/>
                </a:solidFill>
              </a:rPr>
              <a:t>ways to use the tuning protocol in other situations</a:t>
            </a:r>
          </a:p>
        </p:txBody>
      </p:sp>
      <p:pic>
        <p:nvPicPr>
          <p:cNvPr id="5" name="Content Placeholder 4" descr="Log in | Sign Up Upload Clipart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401308" y="2063750"/>
            <a:ext cx="2272534" cy="3311525"/>
          </a:xfrm>
        </p:spPr>
      </p:pic>
    </p:spTree>
    <p:extLst>
      <p:ext uri="{BB962C8B-B14F-4D97-AF65-F5344CB8AC3E}">
        <p14:creationId xmlns:p14="http://schemas.microsoft.com/office/powerpoint/2010/main" val="3994492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Warm/cool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600200"/>
            <a:ext cx="5088714" cy="37743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Warm feedback: </a:t>
            </a:r>
            <a:r>
              <a:rPr lang="en-US" dirty="0"/>
              <a:t>POSITVE PIECEs OF FEEDBACK </a:t>
            </a:r>
          </a:p>
          <a:p>
            <a:r>
              <a:rPr lang="en-US" dirty="0">
                <a:solidFill>
                  <a:srgbClr val="0070C0"/>
                </a:solidFill>
              </a:rPr>
              <a:t>Cool FEEDBACK: </a:t>
            </a:r>
            <a:r>
              <a:rPr lang="en-US" dirty="0"/>
              <a:t>AREAs OF IMPROVEMENT</a:t>
            </a:r>
          </a:p>
        </p:txBody>
      </p:sp>
      <p:pic>
        <p:nvPicPr>
          <p:cNvPr id="6" name="Content Placeholder 5" descr="Liderar haciendo un buen uso del feedback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53200" y="1953500"/>
            <a:ext cx="4415366" cy="3311525"/>
          </a:xfrm>
        </p:spPr>
      </p:pic>
    </p:spTree>
    <p:extLst>
      <p:ext uri="{BB962C8B-B14F-4D97-AF65-F5344CB8AC3E}">
        <p14:creationId xmlns:p14="http://schemas.microsoft.com/office/powerpoint/2010/main" val="1859426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LET’s Try the tuning protocol To…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600200"/>
            <a:ext cx="5088714" cy="3774385"/>
          </a:xfrm>
        </p:spPr>
        <p:txBody>
          <a:bodyPr>
            <a:normAutofit/>
          </a:bodyPr>
          <a:lstStyle/>
          <a:p>
            <a:r>
              <a:rPr lang="en-US" dirty="0"/>
              <a:t>Provide feedback and reflect on the </a:t>
            </a:r>
            <a:r>
              <a:rPr lang="en-US" dirty="0" err="1"/>
              <a:t>cb</a:t>
            </a:r>
            <a:r>
              <a:rPr lang="en-US" dirty="0"/>
              <a:t> west Purple out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071433" y="2063750"/>
            <a:ext cx="2932283" cy="3311525"/>
          </a:xfrm>
        </p:spPr>
      </p:pic>
    </p:spTree>
    <p:extLst>
      <p:ext uri="{BB962C8B-B14F-4D97-AF65-F5344CB8AC3E}">
        <p14:creationId xmlns:p14="http://schemas.microsoft.com/office/powerpoint/2010/main" val="1243556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Purple-Out Game</a:t>
            </a:r>
          </a:p>
        </p:txBody>
      </p:sp>
    </p:spTree>
    <p:extLst>
      <p:ext uri="{BB962C8B-B14F-4D97-AF65-F5344CB8AC3E}">
        <p14:creationId xmlns:p14="http://schemas.microsoft.com/office/powerpoint/2010/main" val="11512572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Infusion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Infusion">
      <a:majorFont>
        <a:latin typeface="Mistral"/>
        <a:ea typeface=""/>
        <a:cs typeface=""/>
        <a:font script="Jpan" typeface="ＤＦＰ行書体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Infus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300000"/>
                <a:lumMod val="125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135000"/>
              </a:schemeClr>
            </a:duotone>
          </a:blip>
          <a:tile tx="0" ty="0" sx="40000" sy="40000" flip="none" algn="tl"/>
        </a:blipFill>
      </a:fillStyleLst>
      <a:lnStyleLst>
        <a:ln w="38100" cap="flat" cmpd="sng" algn="ctr">
          <a:solidFill>
            <a:schemeClr val="phClr">
              <a:alpha val="70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>
              <a:alpha val="50000"/>
            </a:schemeClr>
          </a:solidFill>
          <a:prstDash val="solid"/>
          <a:miter/>
        </a:ln>
        <a:ln w="88900" cap="flat" cmpd="sng" algn="ctr">
          <a:solidFill>
            <a:schemeClr val="phClr">
              <a:alpha val="4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r="13500000">
              <a:srgbClr val="000000">
                <a:alpha val="50000"/>
              </a:srgbClr>
            </a:innerShdw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399</TotalTime>
  <Words>540</Words>
  <Application>Microsoft Office PowerPoint</Application>
  <PresentationFormat>Widescreen</PresentationFormat>
  <Paragraphs>99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Candara</vt:lpstr>
      <vt:lpstr>Impact</vt:lpstr>
      <vt:lpstr>Mistral</vt:lpstr>
      <vt:lpstr>Main Event</vt:lpstr>
      <vt:lpstr>Infusion</vt:lpstr>
      <vt:lpstr>office theme</vt:lpstr>
      <vt:lpstr>Student leadership board</vt:lpstr>
      <vt:lpstr>Meeting agenDa</vt:lpstr>
      <vt:lpstr>REFLECTION ACTIVITY</vt:lpstr>
      <vt:lpstr>TUNING PROTOCOL</vt:lpstr>
      <vt:lpstr>6 STEPS TO THE TUNING PROTOCOL</vt:lpstr>
      <vt:lpstr>6 STEPS TO THE TUNING PROTOCOL</vt:lpstr>
      <vt:lpstr>Reminder: Warm/cool feedback</vt:lpstr>
      <vt:lpstr>LET’s Try the tuning protocol To…</vt:lpstr>
      <vt:lpstr>Purple-Out Game</vt:lpstr>
      <vt:lpstr>PowerPoint Presentation</vt:lpstr>
      <vt:lpstr>PowerPoint Presentation</vt:lpstr>
      <vt:lpstr>Planning</vt:lpstr>
      <vt:lpstr>Questions</vt:lpstr>
      <vt:lpstr>GREAT JOB…</vt:lpstr>
      <vt:lpstr>CB West Team -  March for Babies 2017</vt:lpstr>
      <vt:lpstr>What is the March of Dimes and the March for Babies?</vt:lpstr>
      <vt:lpstr>What is my personal connection?</vt:lpstr>
      <vt:lpstr>My Proposal</vt:lpstr>
      <vt:lpstr>Timeline</vt:lpstr>
      <vt:lpstr>Registration Instructions</vt:lpstr>
      <vt:lpstr>Other pertinent information</vt:lpstr>
      <vt:lpstr>QUESTIONS???</vt:lpstr>
      <vt:lpstr>ACTION ITEMS</vt:lpstr>
    </vt:vector>
  </TitlesOfParts>
  <Company>CENTRAL BUCKS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Action planning workshop</dc:title>
  <dc:creator>CAUGHIE, BRIAN</dc:creator>
  <cp:lastModifiedBy>CAUGHIE, BRIAN</cp:lastModifiedBy>
  <cp:revision>35</cp:revision>
  <cp:lastPrinted>2017-01-19T13:50:01Z</cp:lastPrinted>
  <dcterms:created xsi:type="dcterms:W3CDTF">2015-12-11T18:59:08Z</dcterms:created>
  <dcterms:modified xsi:type="dcterms:W3CDTF">2017-02-26T17:31:51Z</dcterms:modified>
</cp:coreProperties>
</file>