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8288000" cy="10287000"/>
  <p:notesSz cx="6858000" cy="9144000"/>
  <p:embeddedFontLst>
    <p:embeddedFont>
      <p:font typeface="Be Vietnam" panose="020B0604020202020204" charset="0"/>
      <p:regular r:id="rId28"/>
    </p:embeddedFont>
    <p:embeddedFont>
      <p:font typeface="Genty Sans" panose="020B0604020202020204" charset="0"/>
      <p:regular r:id="rId29"/>
    </p:embeddedFont>
    <p:embeddedFont>
      <p:font typeface="Poppins" panose="00000500000000000000" pitchFamily="2" charset="0"/>
      <p:regular r:id="rId30"/>
    </p:embeddedFont>
    <p:embeddedFont>
      <p:font typeface="Poppins Bold" panose="020B0604020202020204" charset="0"/>
      <p:regular r:id="rId31"/>
    </p:embeddedFont>
    <p:embeddedFont>
      <p:font typeface="Poppins Italics" panose="020B0604020202020204" charset="0"/>
      <p:regular r:id="rId32"/>
    </p:embeddedFont>
    <p:embeddedFont>
      <p:font typeface="Poppins Light" panose="00000400000000000000" pitchFamily="2" charset="0"/>
      <p:regular r:id="rId33"/>
    </p:embeddedFont>
    <p:embeddedFont>
      <p:font typeface="Poppins Light Bold"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02.04.2024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Welcome to our Spring Post-Secondary Planning Session!  Thank you so very much for attending this evening!  </a:t>
            </a:r>
          </a:p>
          <a:p>
            <a:endParaRPr lang="en-US"/>
          </a:p>
          <a:p>
            <a:r>
              <a:rPr lang="en-US"/>
              <a:t>We fully understand that our families vary when it comes to the stages in the career and college planning process.  While some of you may have experience with other children/family members, others may be hearing all of this for the first time.  Essentially, we are attempting to cover a wide array of each family’s career and college readiness.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After you have narrowed down the list of colleges you are applying to, it’s important to know there are several Application Deadline options.​</a:t>
            </a:r>
          </a:p>
          <a:p>
            <a:endParaRPr lang="en-US"/>
          </a:p>
          <a:p>
            <a:r>
              <a:rPr lang="en-US"/>
              <a:t>​Regular Decision means that there is a specific deadline for applying.  This is typically some time in the late winter/early spring.  Decisions are made later in the spring.​</a:t>
            </a:r>
          </a:p>
          <a:p>
            <a:endParaRPr lang="en-US"/>
          </a:p>
          <a:p>
            <a:r>
              <a:rPr lang="en-US"/>
              <a:t>Rolling Admissions means there is no specific deadline for applications, however these institutions review applications as they are received in the fall and begin delivering decisions on a rolling basis, typically within 8 weeks of applying.  Therefore, seats are filled as they find qualified candidates.  We encourage students to submit applications to rolling admissions schools by December before too many seats in their incoming class are filled. The PA State Schools are examples of Rolling Admissions schools.​</a:t>
            </a:r>
          </a:p>
          <a:p>
            <a:endParaRPr lang="en-US"/>
          </a:p>
          <a:p>
            <a:r>
              <a:rPr lang="en-US"/>
              <a:t>Early Action deadlines tend to be earlier in the application season, anywhere from mid-October to mid-December.  There is NO binding aspect to applying via early action.  Simply put, if you apply earlier via Early Action, the institution will send their decision earlier.  But there is no obligation to attend if you are admitted.  Therefore, a student may apply to multiple schools as an Early Action applicant.​</a:t>
            </a:r>
          </a:p>
          <a:p>
            <a:endParaRPr lang="en-US"/>
          </a:p>
          <a:p>
            <a:r>
              <a:rPr lang="en-US"/>
              <a:t>​Early Decision- If a student applies as an ED applicant they are essentially saying “if I get in, I am attending”.  ED candidates must sign an agreement, along with their parents and counselor, agreeing to an ethical obligation to attend should the student be admitted.  Therefore, a student MAY ONLY APPLY TO ONE school as an early decision candidate, knowing if they get in they will withdraw their applications at the other colleges they applied to because they are attending this school.  Students should ONLY apply as an ED candidate if they know with CERTAINTY that they will attend that school if admitted.  A student may apply ED to one school but EA or Regular Decision to others.  Some schools have two waves of Early Decision, one earlier and one later in the season. Both are binding. Some schools may have different standards for admission for Early Decision candidates.  Some schools, but not all, accept a lot of their incoming class in their Early Decision pool, knowing that they will be attending their college with 100% certainty.  You might want to ask your top-choice schools whether they have different standards or acceptance rates for their Early Decision candidates.​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Our schools district-wide use Naviance to send academic records.  Once a student opens a Common Application account and begins the process in this slide, Naviance will be able to effectively communicate with a student’s Common App account.  Students MUST follow the directions in this slide in order for our office to send records next fall. ​</a:t>
            </a:r>
          </a:p>
          <a:p>
            <a:endParaRPr lang="en-US"/>
          </a:p>
          <a:p>
            <a:r>
              <a:rPr lang="en-US"/>
              <a:t>Do NOT request any recommendations through your Common App account.  Recommendation requests will only be processed through Naviance.  ​</a:t>
            </a:r>
          </a:p>
          <a:p>
            <a:endParaRPr lang="en-US"/>
          </a:p>
          <a:p>
            <a:r>
              <a:rPr lang="en-US"/>
              <a:t>IN THE FALL***: Once you are permitted to request records, you will complete the Matching Process in Naviance. ​</a:t>
            </a:r>
          </a:p>
          <a:p>
            <a:r>
              <a:rPr lang="en-US"/>
              <a:t>​As mentioned in previous modules, students will not be able to request transcript until next September.  At this time, senior schedules and transcripts are finalized, the school profile will be ready for release, and students can make decisions about who they will ask for a letter of recommendation. An exact date will be announced later.  We will review the application process within the first two weeks of school next fall.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Students will be able to tell what type of application a college accepts when they add the school to their “colleges I’m thinking about” list.  </a:t>
            </a:r>
          </a:p>
          <a:p>
            <a:endParaRPr lang="en-US"/>
          </a:p>
          <a:p>
            <a:r>
              <a:rPr lang="en-US"/>
              <a:t>The postage stamp indicates that the application and supporting documents need to be mailed.  Georgetown University is an example of a school that only accepts paper applications. </a:t>
            </a:r>
          </a:p>
          <a:p>
            <a:endParaRPr lang="en-US"/>
          </a:p>
          <a:p>
            <a:r>
              <a:rPr lang="en-US"/>
              <a:t>CA indicates that the college accepts the Common Application.</a:t>
            </a:r>
          </a:p>
          <a:p>
            <a:endParaRPr lang="en-US"/>
          </a:p>
          <a:p>
            <a:r>
              <a:rPr lang="en-US"/>
              <a:t>The computer screen icon indicates that the college has their own online application and that the student should go directly to the school specific admissions website.  A computer screen will also be listed if the school only accepts the Coalition Application.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It is important that you send your SAT and ACT scores to CB South.  The school code is listed here.  Some colleges will continue to be “Test Optional” for the Class of 2025; others will require test scores.  </a:t>
            </a:r>
          </a:p>
          <a:p>
            <a:endParaRPr lang="en-US"/>
          </a:p>
          <a:p>
            <a:r>
              <a:rPr lang="en-US"/>
              <a:t>We recommend that you “DO NOT” send your test scores to colleges and universities when you register for your tests.  The down-side to this is if you do choose to submit scores you will have to pay for the scores to be sent.  But this gives you the flexibility to choose whether or no you want to apply test optional or not.  If you send them to the school they will use them as part of your admission packet.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This is a screen shot of “My Surveys”, which is under the “About Me” tab.  This is where you will see the Class of 2025 Counselor Recommendation request, as well as the Teacher Recommendation Surveys.  You must fill out the Class of 2025 Counselor Recommendation if you need a counselor recommendation.  ​Please take your time filling this out.  There are two questions at the end of the survey for parents/guardians. </a:t>
            </a:r>
          </a:p>
          <a:p>
            <a:endParaRPr lang="en-US"/>
          </a:p>
          <a:p>
            <a:r>
              <a:rPr lang="en-US"/>
              <a:t>There are 3 Teacher surveys listed here in case you need three different teacher recommendations.  The vast majority of colleges that require recommendations do not require more than 2 teacher recommendations.  Some teachers will require you to fill out this survey, while others have their own survey.  Please consult with your teachers about what they require.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Essay and Personal Statement are wonderful ways for the student to “come to life” and differentiate themselves from others with similar academic profiles.  We encourage our students to show their personality, share what is important to or unique about them, connect their values or goals specifically to the institution, or share about something that might have impacted them in some way.  The personal statement is not required but could be a place where a student could explain something that didn’t come across elsewhere in the application, like an extended absence, transfer of schools, loss, event, illness, etc. that impacted their academic record.  This might also be a place where a student can “explain” a grade that seems like an outlier in comparison to other grades.​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best way to get a feel for whether a college is a good fit is by visiting campus. Many colleges have already begun posting dates for Open House weekends on their websites.  These Open Houses require advanced registration, so as you are developing a list of colleges, we recommend visiting their website to see if they have an Open House scheduled for this spring. Typically, those take place in March and April, some will continue into May and June. After that, colleges will host campus tours and info sessions regularly throughout the summer months. It is very important that you register for a campus tour or info session ahead of time as some have limited capacity. Some might even provide some swag! Be sure to look at your family’s calendar now to see what visits might work for your family in the coming months. ​</a:t>
            </a:r>
          </a:p>
          <a:p>
            <a:endParaRPr lang="en-US"/>
          </a:p>
          <a:p>
            <a:r>
              <a:rPr lang="en-US"/>
              <a:t>We also encourage our students to check out the virtual tours that many colleges post on their websites or on Naviance.  This is a great way to get a “first look” at a college before committing to an in-person visit. ​</a:t>
            </a:r>
          </a:p>
          <a:p>
            <a:endParaRPr lang="en-US"/>
          </a:p>
          <a:p>
            <a:r>
              <a:rPr lang="en-US"/>
              <a:t>We will have a mini-session later this spring for students during L&amp;L about how to make the most of their college visit.​</a:t>
            </a:r>
          </a:p>
          <a:p>
            <a:endParaRPr lang="en-US"/>
          </a:p>
          <a:p>
            <a:r>
              <a:rPr lang="en-US"/>
              <a:t>​If you have not yet registered for the SAT or ACT, or if you wish to take a test an additional time, please do so soon. Testing site locations could fill quickly.  Check out our site for link to SAT/ACT. Student Services / PSATs, SAT, ACT and AP (cbsd.org) As we discussed at our October presentation, many colleges do not require SAT/ACTs for admission, this is called Test Optional. Some colleges will ask for some type of additional information from a student such as an interview or additional essay, but each school has their own policy. It’s critical to check to see what the policies will be for this coming admissions cycle as we’ve seen policies change at colleges from year to year. ​</a:t>
            </a:r>
          </a:p>
          <a:p>
            <a:endParaRPr lang="en-US"/>
          </a:p>
          <a:p>
            <a:r>
              <a:rPr lang="en-US"/>
              <a:t>If you are applying TEST OPTIONAL, do NOT add colleges to the list of schools who receive your 4 free score reports- once you send them, they’ll consider them. However, on the back end if you want a school to receive scores, you have to pay College Board to send scores later.​</a:t>
            </a:r>
          </a:p>
          <a:p>
            <a:endParaRPr lang="en-US"/>
          </a:p>
          <a:p>
            <a:r>
              <a:rPr lang="en-US"/>
              <a:t>This spring and summer, students may begin completing various portions of their applications, including the Common Application, or school-specific application. We will discuss different types of applications in a later slide. Please note that while students can complete many portions of the Common App (www.commonapp.org) ahead of time, many components “reset” on August 1st such as the essays, supplements, and some portions that are college specific. Therefore, don’t get too ahead of yourself completing all of it before that date or you might need to re-do some portions of the application.​</a:t>
            </a:r>
          </a:p>
          <a:p>
            <a:r>
              <a:rPr lang="en-US"/>
              <a:t>​</a:t>
            </a:r>
          </a:p>
          <a:p>
            <a:r>
              <a:rPr lang="en-US"/>
              <a:t>The college essay seems to be the one part of the college application where students seem to procrastinate.  Hence, we suggest that students begin looking at application essay prompts now and begin the brainstorming process.  Some of our students have used the essay that they have written in their Junior year English 11 class. Common App Essay Prompts for this past school year are available here: </a:t>
            </a:r>
          </a:p>
          <a:p>
            <a:r>
              <a:rPr lang="en-US"/>
              <a:t>https://www.commonapp.org/blog/2023-2024-common-app-essay-prompts </a:t>
            </a:r>
          </a:p>
          <a:p>
            <a:endParaRPr lang="en-US"/>
          </a:p>
          <a:p>
            <a:r>
              <a:rPr lang="en-US"/>
              <a:t>These prompts will likely be the same or similar for the 2024-2025 application. We STRONGLY encourage students to go to the Writing Center’s College Essay Writing Workshops that will be held this spring, and then follow up with a 1:1 appointment to fine tune your essay before submitting. ​</a:t>
            </a:r>
          </a:p>
          <a:p>
            <a:endParaRPr lang="en-US"/>
          </a:p>
          <a:p>
            <a:r>
              <a:rPr lang="en-US"/>
              <a:t>​</a:t>
            </a:r>
          </a:p>
          <a:p>
            <a:endParaRPr lang="en-US"/>
          </a:p>
          <a:p>
            <a:r>
              <a:rPr lang="en-US"/>
              <a:t>We will cover requesting recommendations in another module.  For those students who know that they are applying to a school that requires a counselor recommendation, you can fill out the Request for Counselor Recommendation survey in Naviance now.  We recognize that we know some of you extraordinarily well, while others we have seen just a handful of times.  We do not send generic letters and therefore always appreciate students who put in quality time and energy when filling out the survey.     ​</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will review the application process in our September session.  It is incredibly important for our college-bound students to attend this session.  Families are encouraged to join their students to help them understand the specific procedures at CB South.  During this session we outline who is responsible for completing specific tasks and how to requests school records and recommendation letters.  ​</a:t>
            </a:r>
          </a:p>
          <a:p>
            <a:endParaRPr lang="en-US"/>
          </a:p>
          <a:p>
            <a:r>
              <a:rPr lang="en-US"/>
              <a:t>​School records such as transcript and letters of recommendation should be requested until applications have been fully submitted to the college and processed.  In early September, the window will open for students to begin requesting letters of recommendation and transcripts.  ​</a:t>
            </a:r>
          </a:p>
          <a:p>
            <a:endParaRPr lang="en-US"/>
          </a:p>
          <a:p>
            <a:r>
              <a:rPr lang="en-US"/>
              <a:t>You will complete and submit your applications next fall and request for SAT or ACT to send official score reports to the colleges that you are applying to, unless you are applying as Test-Optional. ​</a:t>
            </a:r>
          </a:p>
          <a:p>
            <a:endParaRPr lang="en-US"/>
          </a:p>
          <a:p>
            <a:r>
              <a:rPr lang="en-US"/>
              <a:t>You should request teacher and counselor recommendation in person.  While it’s nice to mention this to teachers in the spring, it is not necessary to do so until the fall. The process to officially request letters of recommendation through Naviance will be reviewed in detail in another module.​</a:t>
            </a:r>
          </a:p>
          <a:p>
            <a:endParaRPr lang="en-US"/>
          </a:p>
          <a:p>
            <a:r>
              <a:rPr lang="en-US"/>
              <a:t>Over 100 college representatives visit South in the fall. All the visits will be listed in Naviance under the college tab.  ​</a:t>
            </a:r>
          </a:p>
          <a:p>
            <a:endParaRPr lang="en-US"/>
          </a:p>
          <a:p>
            <a:r>
              <a:rPr lang="en-US"/>
              <a:t>Any student athlete planning to play D I or D II must register with the NCAA Clearinghouse.  Students are responsible for having their standardized test scores sent directly to the Clearinghouse.  South Guidance will send students final transcript after graduation. We strongly encourage D-1 and D-2 potential athletes to check the NCAA Eligibility website regularly for updates and changes.  ​</a:t>
            </a:r>
          </a:p>
          <a:p>
            <a:endParaRPr lang="en-US"/>
          </a:p>
          <a:p>
            <a:r>
              <a:rPr lang="en-US"/>
              <a:t>Families may be able to submit the FAFSA as early as October 1st or as late as December 31st (date TBA) using their 2022 tax information (for the class of 2025).  There will be a financial aid night and a FAFSA completion night next fall to help families navigate the financial aid process.   More specific information will be covered in future modules of this presentation.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links on this page all go to Philadelphia unions. There are some local chapters in the Allentown area but when searching 19876, these are listed as the local connection. </a:t>
            </a:r>
          </a:p>
          <a:p>
            <a:r>
              <a:rPr lang="en-US"/>
              <a:t>Many unions are moving to a “earn while you learn model” which is 4 years of on-the-job training while attending classes also</a:t>
            </a:r>
          </a:p>
          <a:p>
            <a:endParaRPr lang="en-US"/>
          </a:p>
          <a:p>
            <a:r>
              <a:rPr lang="en-US"/>
              <a:t>Typically have to have: HS diploma/GED, clean driving &amp; background, ability to pass a drug test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First, we will talk briefly about the different types of college options.  Finding the best fit for you is the challenge.  Here you will see the various types of options along with a description of each found by clicking on the link.  We have also included a link for advice on navigating the college admission process put together by the University of Penn.  It provides valuable information and insight that can be helpful when looking at various colleges and universities.  Next, we will discuss timelines for the college search and application process.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MPOETC is the guidance of the State of Pennsylvania for minimum entry in to any local police force. Each municipality will post jobs as they become available on their local websites. There may be some variations of requirements.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Many local and suburban departments are still volunteer. Will require some type of formalized training and exam (either certification or civil service)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Each branch typically has a reserve but contact the local recruiter for information.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MPOETC is the guidance of the State of Pennsylvania for minimum entry in to any local police force. Each municipality will post jobs as they become available on their local websites. There may be some variations of requirements.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DISCUSSED IN OCTOBER PRESENTATION**​</a:t>
            </a:r>
          </a:p>
          <a:p>
            <a:endParaRPr lang="en-US"/>
          </a:p>
          <a:p>
            <a:r>
              <a:rPr lang="en-US"/>
              <a:t>Choosing a college is an enormous undertaking!  There are a number of criteria about each institution that makes it unique.  These are just a few of the criteria we encourage you to consider as you search for schools using search engines such as Naviance.  We also think each of these criteria are important to discuss and prioritize as a family early on in the search process. Pick the top three criteria that are “must haves” and add from there.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addition to the factors listed on the previous slide, these are other facets of colleges you might wish to consider.​</a:t>
            </a:r>
          </a:p>
          <a:p>
            <a:endParaRPr lang="en-US"/>
          </a:p>
          <a:p>
            <a:r>
              <a:rPr lang="en-US"/>
              <a:t>Families should look closely at the statistics that colleges are required to disclose.  Most of these statistics can be found on the college’s website but others can be found by asking the admissions office. One thing to look out for is that colleges are now reporting “graduation rates” as 6-year rates, in other words, the percentage of students earning a degree in SIX years (not the traditional 4 of a bachelor’s degree). If they don’t provide a 4-year graduation rate, ask what it is. What is hindering students from graduating in 4 years? Availability of required courses, how involved are advisors in helping students plan their course sequence, switching majors or not knowing soon enough which major to declare? Retention rates are also important because they tell you the percentage of students returning after freshman year… this could shed light on how supported students feel by the college/staff/peers, is there enough to do on campus to help the students feel connected, do they have enough academic advising to steer students towards suitable majors, does financial aid remain consistent over the course of their enrollment or does it increase at the standard yearly rate.  ​</a:t>
            </a:r>
          </a:p>
          <a:p>
            <a:endParaRPr lang="en-US"/>
          </a:p>
          <a:p>
            <a:r>
              <a:rPr lang="en-US"/>
              <a:t>​Being able to participate in a co-op or internship is one of the most valuable opportunities in the college experience.  Ask colleges how many internships are typical in your major, when do students start interning, and how much assistance do they provide to secure an internship.​</a:t>
            </a:r>
          </a:p>
          <a:p>
            <a:endParaRPr lang="en-US"/>
          </a:p>
          <a:p>
            <a:r>
              <a:rPr lang="en-US"/>
              <a:t>Being away from home and making decisions about your academic path can be overwhelming.  Ask how they support students at the beginning with their orientation program or throughout their college years with an academic advisor.  What kind of career advising or support do they offer?  After all, the goal after college is to find a meaningful work experience or graduate studies.​</a:t>
            </a:r>
          </a:p>
          <a:p>
            <a:endParaRPr lang="en-US"/>
          </a:p>
          <a:p>
            <a:r>
              <a:rPr lang="en-US"/>
              <a:t>Finally ask about the campus.  How much construction will be done while you are on campus?  Have they built any new dorms or facilities that you will be able to enjoy?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There are hundreds of search tools online that can help families broaden their search.  Some online resources are based on data while others focus on student feedback and anecdotal information gathered from current students and alumni.  This slide provides a variety of search engines that provide different information and perspectives. Some of these sites provide rankings while others provide search options and information about colleges and universities.​</a:t>
            </a:r>
          </a:p>
          <a:p>
            <a:endParaRPr lang="en-US"/>
          </a:p>
          <a:p>
            <a:r>
              <a:rPr lang="en-US"/>
              <a:t>We urge students and families to investigate any website with a critical eye when using any online resource to help with your college search.  These are all excellent tools to use as you are building your college list or can be useful to narrow down a list based on specific criteria that is important to you.​​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Naviance has some helpful college search resources, including an "Advanced College Search" and "SuperMatch College Search." Look at schools that are big, small, medium and if interested from other areas of the country.  Make the list of schools “YOU ARE THINKING ABOUT” as long as you like.  You will want to narrow this list to six or seven schools by August when you begin to fill out applications.  You are trying to find the best “FIT” for YOU!</a:t>
            </a:r>
          </a:p>
          <a:p>
            <a:endParaRPr lang="en-US"/>
          </a:p>
          <a:p>
            <a:r>
              <a:rPr lang="en-US"/>
              <a:t>After you have added colleges to the “Colleges I’m thinking about” you can click the compare me button to see how you compare.  You can then click on each school to see admissions history and data from our South students to see how you compare to our past students with regard to admissions.  You can check out Scattergrams and lots of useful information.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safety restrictions in place during COVID resulted in many campuses creating Virtual Tours of their campuses.  The College Wise Link has an extensive list colleges that offer virtual Tours, but you can also find great tour videos on Naviance, TheCollegeTour.com, and YouVisit.​</a:t>
            </a:r>
          </a:p>
          <a:p>
            <a:endParaRPr lang="en-US"/>
          </a:p>
          <a:p>
            <a:r>
              <a:rPr lang="en-US"/>
              <a:t>​One of the most comprehensive research tools will be the college’s own website, where you can dive deep into the academic offerings, residential options, career support, athletic options, social and recreational options, and admissions requirements.  We encourage families to extensively review a college’s website as a first-stop resource for college-specific questions.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Students often ask what factors are considered in the admissions process.  The answer is that multiple criteria are considered in varying degrees.  Most important are student grades and the rigor of the coursework they are taking.  ​</a:t>
            </a:r>
          </a:p>
          <a:p>
            <a:r>
              <a:rPr lang="en-US"/>
              <a:t>​</a:t>
            </a:r>
          </a:p>
          <a:p>
            <a:endParaRPr lang="en-US"/>
          </a:p>
          <a:p>
            <a:r>
              <a:rPr lang="en-US"/>
              <a:t>Standardized Test Scores have been a required criteria for some schools, however, there are a growing number of colleges moving towards a test-optional selection process.  We encourage families to research whether individual colleges of interest are requiring standardized tests using www.fairtest.org.  Fairtest.org has a comprehensive list of institutions who have committed to a test-optional review process. Note that if an institution is test-optional, they might rely on other portions of the application more heavily in the absence of that piece of criteria. Ask those institutions if they weigh other aspects more heavily for those who do not submit test scores. Typically we recommend that if your test scores are at or above the average accepted student scores, consider submitting. You can always ask our territory’s rep at the college if, based on your scores, they’d recommend you submit or go test-optional. This is an excellent private conversation for students to have with the admissions reps when they come to visit in the fall.​</a:t>
            </a:r>
          </a:p>
          <a:p>
            <a:r>
              <a:rPr lang="en-US"/>
              <a:t>​</a:t>
            </a:r>
          </a:p>
          <a:p>
            <a:endParaRPr lang="en-US"/>
          </a:p>
          <a:p>
            <a:r>
              <a:rPr lang="en-US"/>
              <a:t>The Essay and Personal Statement are wonderful ways for the student to “come to life” and differentiate themselves from others with similar academic profiles.  We encourage our students to show their personality, share what is important to or unique about them, connect their values or goals specifically to the institution, or share about something that might have impacted them in some way.  The personal statement is not required but could be a place where a student could explain something that didn’t come across elsewhere in the application, like an extended absence, transfer of schools, loss, event, illness, etc. that impacted their academic record.  This might also be a place where a student can “explain” a grade that seems like an outlier in comparison to other grades.​</a:t>
            </a:r>
          </a:p>
          <a:p>
            <a:endParaRPr lang="en-US"/>
          </a:p>
          <a:p>
            <a:endParaRPr lang="en-US"/>
          </a:p>
          <a:p>
            <a:r>
              <a:rPr lang="en-US"/>
              <a:t>Teacher and Counselor Recs- This is yet another way to help a student jump off the page.  Not all schools require recommendations and prior to applying students should find out EXACTLY how many recs they want and from whom.  Some schools have limits or specific teachers they want to hear from based on major.  Typically a student might ask 1-2 teachers, possibly a counselor if the college asks for a counselor rec.  Students cannot officially request or have teachers/counselors send recs now, but they can certainly ask a teacher or two in advance if they wouldn’t mind writing one when the time comes (fall).  Students must fill out a required Counselor Letter of Rec Survey and Teacher Rec Survey for each request in Naviance.  This FALL students will officially be able to request letters of rec through Naviance as part of a comprehensive application and records request process.  We STRONGLY encourage juniors to attend the College Essay Writing Workshops being held in the South Writing Center. These sessions will guide students through the process and help with the development and editing of their essays prior to submitting them with their applications.​</a:t>
            </a:r>
          </a:p>
          <a:p>
            <a:r>
              <a:rPr lang="en-US"/>
              <a:t>​</a:t>
            </a:r>
          </a:p>
          <a:p>
            <a:endParaRPr lang="en-US"/>
          </a:p>
          <a:p>
            <a:r>
              <a:rPr lang="en-US"/>
              <a:t>Extracurriculars and Leadership activities are important because they help the student demonstrate what is important to them.  It also gives the college a sense of what the student might continue to participate in on their campus and allows them to see that the student can balance school with social responsibilities.  Part-time jobs are included in extracurricular involvement. ​</a:t>
            </a:r>
          </a:p>
          <a:p>
            <a:endParaRPr lang="en-US"/>
          </a:p>
          <a:p>
            <a:r>
              <a:rPr lang="en-US"/>
              <a:t>​</a:t>
            </a:r>
          </a:p>
          <a:p>
            <a:r>
              <a:rPr lang="en-US"/>
              <a:t>​Please note, CBSD does NOT share rank with colleges for admissions purposes and does not have rank listed on any academic records.  If rank is required for a scholarship or honors program, the student should reach out to his/her counselor.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There are essentially 3 types of applications.  Typically, applications will open in the summer.  Some portions of the Common Application can be completed now, such as the demographic information, activities, and education history. While much of the application can be completed over the summer, final components such as senior coursework cannot be entered until schedules are released at the end of the summer.  As mentioned in a previous module, academic records and letters of recommendation cannot be processed until early September.   ​</a:t>
            </a:r>
          </a:p>
          <a:p>
            <a:endParaRPr lang="en-US"/>
          </a:p>
          <a:p>
            <a:r>
              <a:rPr lang="en-US"/>
              <a:t>​School specific applications can be found directly on each schools’ website.  You can locate these application through the admissions webpage.  ​</a:t>
            </a:r>
          </a:p>
          <a:p>
            <a:endParaRPr lang="en-US"/>
          </a:p>
          <a:p>
            <a:r>
              <a:rPr lang="en-US"/>
              <a:t>Although many schools may have their own school specific application, many will accept another type of application. For example, you could go to the West Chester website and fill out their school specific application or you could apply to West Chester through the Common Application. ​</a:t>
            </a:r>
          </a:p>
          <a:p>
            <a:endParaRPr lang="en-US"/>
          </a:p>
          <a:p>
            <a:r>
              <a:rPr lang="en-US"/>
              <a:t>​The Common Application is accepted by over 1,000 colleges and universities.  ​</a:t>
            </a:r>
          </a:p>
          <a:p>
            <a:endParaRPr lang="en-US"/>
          </a:p>
          <a:p>
            <a:r>
              <a:rPr lang="en-US"/>
              <a:t>​In 2015, the Coalition Application came into the picture.  This application is accepted by over 150 college and universities.  With that said, most schools use either the Common Application or their own school’s application.​</a:t>
            </a:r>
          </a:p>
          <a:p>
            <a:r>
              <a:rPr lang="en-US"/>
              <a:t>​</a:t>
            </a:r>
          </a:p>
          <a:p>
            <a:endParaRPr lang="en-US"/>
          </a:p>
          <a:p>
            <a:r>
              <a:rPr lang="en-US"/>
              <a:t>Families often ask if it is better to fill out the school specific application or the Common or Coalition app. In all honesty, it does not matter what application a student chooses to fill out. Colleges do NOT have a preference.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43.png"/><Relationship Id="rId3" Type="http://schemas.openxmlformats.org/officeDocument/2006/relationships/image" Target="../media/image35.png"/><Relationship Id="rId7" Type="http://schemas.openxmlformats.org/officeDocument/2006/relationships/image" Target="../media/image28.png"/><Relationship Id="rId12" Type="http://schemas.openxmlformats.org/officeDocument/2006/relationships/image" Target="../media/image42.svg"/><Relationship Id="rId2" Type="http://schemas.openxmlformats.org/officeDocument/2006/relationships/notesSlide" Target="../notesSlides/notesSlide8.xml"/><Relationship Id="rId16" Type="http://schemas.openxmlformats.org/officeDocument/2006/relationships/image" Target="../media/image46.sv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41.png"/><Relationship Id="rId5" Type="http://schemas.openxmlformats.org/officeDocument/2006/relationships/image" Target="../media/image37.png"/><Relationship Id="rId15" Type="http://schemas.openxmlformats.org/officeDocument/2006/relationships/image" Target="../media/image45.png"/><Relationship Id="rId10" Type="http://schemas.openxmlformats.org/officeDocument/2006/relationships/image" Target="../media/image40.svg"/><Relationship Id="rId4" Type="http://schemas.openxmlformats.org/officeDocument/2006/relationships/image" Target="../media/image36.svg"/><Relationship Id="rId9" Type="http://schemas.openxmlformats.org/officeDocument/2006/relationships/image" Target="../media/image39.png"/><Relationship Id="rId14" Type="http://schemas.openxmlformats.org/officeDocument/2006/relationships/image" Target="../media/image44.sv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7.png"/><Relationship Id="rId7" Type="http://schemas.openxmlformats.org/officeDocument/2006/relationships/image" Target="../media/image38.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50.jpeg"/><Relationship Id="rId5" Type="http://schemas.openxmlformats.org/officeDocument/2006/relationships/image" Target="../media/image36.svg"/><Relationship Id="rId10" Type="http://schemas.openxmlformats.org/officeDocument/2006/relationships/hyperlink" Target="https://www.commonapp.org" TargetMode="External"/><Relationship Id="rId4" Type="http://schemas.openxmlformats.org/officeDocument/2006/relationships/image" Target="../media/image35.png"/><Relationship Id="rId9" Type="http://schemas.openxmlformats.org/officeDocument/2006/relationships/image" Target="../media/image49.svg"/></Relationships>
</file>

<file path=ppt/slides/_rels/slide12.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5.png"/><Relationship Id="rId7"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46.sv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www.commonapp.org/" TargetMode="External"/><Relationship Id="rId4" Type="http://schemas.openxmlformats.org/officeDocument/2006/relationships/image" Target="../media/image56.svg"/></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9.svg"/><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hyperlink" Target="https://www.act.org/content/act/en/products-and-services/the-act.htm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www.collegeboard.org" TargetMode="External"/><Relationship Id="rId5" Type="http://schemas.openxmlformats.org/officeDocument/2006/relationships/hyperlink" Target="https://www.cbsd.org/Page/26252" TargetMode="External"/><Relationship Id="rId4" Type="http://schemas.openxmlformats.org/officeDocument/2006/relationships/image" Target="../media/image62.svg"/></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34.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63.png"/><Relationship Id="rId4" Type="http://schemas.openxmlformats.org/officeDocument/2006/relationships/image" Target="../media/image62.sv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youtu.be/dpKo4JoIiE4?si=eN7hM0v4UMwOTaav" TargetMode="External"/><Relationship Id="rId4" Type="http://schemas.openxmlformats.org/officeDocument/2006/relationships/image" Target="../media/image56.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hyperlink" Target="https://www.cbsd.org/Page/1255"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local401.com/training/" TargetMode="External"/><Relationship Id="rId13" Type="http://schemas.openxmlformats.org/officeDocument/2006/relationships/hyperlink" Target="https://teamsters115.org/join/" TargetMode="External"/><Relationship Id="rId3" Type="http://schemas.openxmlformats.org/officeDocument/2006/relationships/hyperlink" Target="https://www.bac-1.org/Membership/Training-Center.aspx" TargetMode="External"/><Relationship Id="rId7" Type="http://schemas.openxmlformats.org/officeDocument/2006/relationships/hyperlink" Target="http://www.atei98.org/" TargetMode="External"/><Relationship Id="rId12" Type="http://schemas.openxmlformats.org/officeDocument/2006/relationships/hyperlink" Target="http://lu420.org/training.aspx"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www.fti.edu/" TargetMode="External"/><Relationship Id="rId11" Type="http://schemas.openxmlformats.org/officeDocument/2006/relationships/hyperlink" Target="https://www.unionroofers.com/Training-and-Education/Apprenticeship.aspx" TargetMode="External"/><Relationship Id="rId5" Type="http://schemas.openxmlformats.org/officeDocument/2006/relationships/hyperlink" Target="https://opcmia592.com/training-center/apprenticeship-program/" TargetMode="External"/><Relationship Id="rId10" Type="http://schemas.openxmlformats.org/officeDocument/2006/relationships/hyperlink" Target="https://plumbers690.org/training.aspx" TargetMode="External"/><Relationship Id="rId4" Type="http://schemas.openxmlformats.org/officeDocument/2006/relationships/hyperlink" Target="https://www.carpentersofphila.com/" TargetMode="External"/><Relationship Id="rId9" Type="http://schemas.openxmlformats.org/officeDocument/2006/relationships/hyperlink" Target="https://www.ldc-phila-vic.org/Member-Training/apprenticeship.cf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64.png"/><Relationship Id="rId7"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hyperlink" Target="https://www.pachiefs.org/employment-opportunities-listing" TargetMode="External"/><Relationship Id="rId4" Type="http://schemas.openxmlformats.org/officeDocument/2006/relationships/image" Target="../media/image65.svg"/><Relationship Id="rId9" Type="http://schemas.openxmlformats.org/officeDocument/2006/relationships/hyperlink" Target="https://joinphillypd.com/index.php/hiringprocess/application"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64.png"/><Relationship Id="rId7" Type="http://schemas.openxmlformats.org/officeDocument/2006/relationships/image" Target="../media/image55.png"/><Relationship Id="rId12" Type="http://schemas.openxmlformats.org/officeDocument/2006/relationships/hyperlink" Target="http://www.bcehs.com/wordpress/ems-jobs/"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7.svg"/><Relationship Id="rId11" Type="http://schemas.openxmlformats.org/officeDocument/2006/relationships/hyperlink" Target="https://www.phila.gov/services/working-jobs/find-a-job-or-internship/join-the-fire-department/become-a-paramedic/" TargetMode="External"/><Relationship Id="rId5" Type="http://schemas.openxmlformats.org/officeDocument/2006/relationships/image" Target="../media/image66.png"/><Relationship Id="rId10" Type="http://schemas.openxmlformats.org/officeDocument/2006/relationships/hyperlink" Target="https://www.buckscandff.com/bucks-stations/" TargetMode="External"/><Relationship Id="rId4" Type="http://schemas.openxmlformats.org/officeDocument/2006/relationships/image" Target="../media/image65.svg"/><Relationship Id="rId9" Type="http://schemas.openxmlformats.org/officeDocument/2006/relationships/hyperlink" Target="https://www.phila.gov/services/working-jobs/find-a-job-or-internship/join-the-fire-department/become-a-firefighter/"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gocoastguard.com" TargetMode="External"/><Relationship Id="rId3" Type="http://schemas.openxmlformats.org/officeDocument/2006/relationships/image" Target="../media/image68.png"/><Relationship Id="rId7" Type="http://schemas.openxmlformats.org/officeDocument/2006/relationships/hyperlink" Target="http://www.nationalguard.com"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www.goarmy.com" TargetMode="External"/><Relationship Id="rId5" Type="http://schemas.openxmlformats.org/officeDocument/2006/relationships/hyperlink" Target="http://www.airforce.com" TargetMode="External"/><Relationship Id="rId10" Type="http://schemas.openxmlformats.org/officeDocument/2006/relationships/hyperlink" Target="http://www.navy.com" TargetMode="External"/><Relationship Id="rId4" Type="http://schemas.openxmlformats.org/officeDocument/2006/relationships/image" Target="../media/image69.svg"/><Relationship Id="rId9" Type="http://schemas.openxmlformats.org/officeDocument/2006/relationships/hyperlink" Target="http://www.marines.com"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64.png"/><Relationship Id="rId7"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hyperlink" Target="https://www.youtube.com/watch?v=CG4U-Eysrfw" TargetMode="External"/><Relationship Id="rId5" Type="http://schemas.openxmlformats.org/officeDocument/2006/relationships/image" Target="../media/image26.png"/><Relationship Id="rId10" Type="http://schemas.openxmlformats.org/officeDocument/2006/relationships/hyperlink" Target="https://blog.collegeboard.org/what-are-different-types-colleges" TargetMode="External"/><Relationship Id="rId4" Type="http://schemas.openxmlformats.org/officeDocument/2006/relationships/image" Target="../media/image25.svg"/><Relationship Id="rId9" Type="http://schemas.openxmlformats.org/officeDocument/2006/relationships/hyperlink" Target="https://www.cbsd.org/Page/50858"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hyperlink" Target="https://www.niche.com/?ref=colleges" TargetMode="External"/><Relationship Id="rId18" Type="http://schemas.openxmlformats.org/officeDocument/2006/relationships/hyperlink" Target="https://www.usnews.com/best-colleges" TargetMode="External"/><Relationship Id="rId3" Type="http://schemas.openxmlformats.org/officeDocument/2006/relationships/image" Target="../media/image24.png"/><Relationship Id="rId21" Type="http://schemas.openxmlformats.org/officeDocument/2006/relationships/hyperlink" Target="https://www.kiplinger.com/personal-finance/careers/college" TargetMode="External"/><Relationship Id="rId7" Type="http://schemas.openxmlformats.org/officeDocument/2006/relationships/image" Target="../media/image28.png"/><Relationship Id="rId12" Type="http://schemas.openxmlformats.org/officeDocument/2006/relationships/hyperlink" Target="https://www.unigo.com/" TargetMode="External"/><Relationship Id="rId17" Type="http://schemas.openxmlformats.org/officeDocument/2006/relationships/hyperlink" Target="https://hsnavigator.org/" TargetMode="External"/><Relationship Id="rId2" Type="http://schemas.openxmlformats.org/officeDocument/2006/relationships/notesSlide" Target="../notesSlides/notesSlide5.xml"/><Relationship Id="rId16" Type="http://schemas.openxmlformats.org/officeDocument/2006/relationships/hyperlink" Target="https://nces.ed.gov/collegenavigator/" TargetMode="External"/><Relationship Id="rId20" Type="http://schemas.openxmlformats.org/officeDocument/2006/relationships/hyperlink" Target="https://www.forbes.com/top-colleges/" TargetMode="External"/><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hyperlink" Target="https://www.cappex.com/" TargetMode="External"/><Relationship Id="rId5" Type="http://schemas.openxmlformats.org/officeDocument/2006/relationships/image" Target="../media/image26.png"/><Relationship Id="rId15" Type="http://schemas.openxmlformats.org/officeDocument/2006/relationships/hyperlink" Target="https://www.collegeconfidential.com/schools/" TargetMode="External"/><Relationship Id="rId10" Type="http://schemas.openxmlformats.org/officeDocument/2006/relationships/hyperlink" Target="https://www.commonapp.org/explore/" TargetMode="External"/><Relationship Id="rId19" Type="http://schemas.openxmlformats.org/officeDocument/2006/relationships/hyperlink" Target="https://www.princetonreview.com/college-education" TargetMode="External"/><Relationship Id="rId4" Type="http://schemas.openxmlformats.org/officeDocument/2006/relationships/image" Target="../media/image25.svg"/><Relationship Id="rId9" Type="http://schemas.openxmlformats.org/officeDocument/2006/relationships/hyperlink" Target="https://bigfuture.collegeboard.org/" TargetMode="External"/><Relationship Id="rId14" Type="http://schemas.openxmlformats.org/officeDocument/2006/relationships/hyperlink" Target="https://www.thecollegetour.com/"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sv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hyperlink" Target="https://www.appily.com/virtual-college-tours?utm_source=referral&amp;utm_medium=youvisit" TargetMode="External"/><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hyperlink" Target="https://docs.google.com/spreadsheets/u/1/d/1sO7pVos0EvK0BvXoMbnyg00K6r7hXbOQE0HNXF4N4eM/htmlview?usp=sharing&amp;fbclid=IwAR2x0-Z3RJnV5ZaUMGBs4MCT0fPlIvSPclZsTpwkDx7f3M4LGEuU3ayvtyk"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34.svg"/><Relationship Id="rId5" Type="http://schemas.openxmlformats.org/officeDocument/2006/relationships/image" Target="../media/image26.png"/><Relationship Id="rId10" Type="http://schemas.openxmlformats.org/officeDocument/2006/relationships/image" Target="../media/image33.png"/><Relationship Id="rId4" Type="http://schemas.openxmlformats.org/officeDocument/2006/relationships/image" Target="../media/image25.svg"/><Relationship Id="rId9" Type="http://schemas.openxmlformats.org/officeDocument/2006/relationships/image" Target="../media/image32.png"/><Relationship Id="rId14" Type="http://schemas.openxmlformats.org/officeDocument/2006/relationships/hyperlink" Target="https://www.thecollegetou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sp>
        <p:nvSpPr>
          <p:cNvPr id="2" name="Freeform 2"/>
          <p:cNvSpPr/>
          <p:nvPr/>
        </p:nvSpPr>
        <p:spPr>
          <a:xfrm>
            <a:off x="15883369" y="756303"/>
            <a:ext cx="2751861" cy="3179671"/>
          </a:xfrm>
          <a:custGeom>
            <a:avLst/>
            <a:gdLst/>
            <a:ahLst/>
            <a:cxnLst/>
            <a:rect l="l" t="t" r="r" b="b"/>
            <a:pathLst>
              <a:path w="2751861" h="3179671">
                <a:moveTo>
                  <a:pt x="0" y="0"/>
                </a:moveTo>
                <a:lnTo>
                  <a:pt x="2751862" y="0"/>
                </a:lnTo>
                <a:lnTo>
                  <a:pt x="2751862" y="3179671"/>
                </a:lnTo>
                <a:lnTo>
                  <a:pt x="0" y="31796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376418">
            <a:off x="6027998" y="-106187"/>
            <a:ext cx="2868873" cy="1929969"/>
          </a:xfrm>
          <a:custGeom>
            <a:avLst/>
            <a:gdLst/>
            <a:ahLst/>
            <a:cxnLst/>
            <a:rect l="l" t="t" r="r" b="b"/>
            <a:pathLst>
              <a:path w="2868873" h="1929969">
                <a:moveTo>
                  <a:pt x="0" y="0"/>
                </a:moveTo>
                <a:lnTo>
                  <a:pt x="2868873" y="0"/>
                </a:lnTo>
                <a:lnTo>
                  <a:pt x="2868873" y="1929969"/>
                </a:lnTo>
                <a:lnTo>
                  <a:pt x="0" y="19299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a:off x="-372707" y="4007946"/>
            <a:ext cx="2271108" cy="2271108"/>
          </a:xfrm>
          <a:custGeom>
            <a:avLst/>
            <a:gdLst/>
            <a:ahLst/>
            <a:cxnLst/>
            <a:rect l="l" t="t" r="r" b="b"/>
            <a:pathLst>
              <a:path w="2271108" h="2271108">
                <a:moveTo>
                  <a:pt x="0" y="0"/>
                </a:moveTo>
                <a:lnTo>
                  <a:pt x="2271108" y="0"/>
                </a:lnTo>
                <a:lnTo>
                  <a:pt x="2271108" y="2271108"/>
                </a:lnTo>
                <a:lnTo>
                  <a:pt x="0" y="227110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Freeform 5"/>
          <p:cNvSpPr/>
          <p:nvPr/>
        </p:nvSpPr>
        <p:spPr>
          <a:xfrm rot="537768">
            <a:off x="10400382" y="8676591"/>
            <a:ext cx="1718115" cy="1831325"/>
          </a:xfrm>
          <a:custGeom>
            <a:avLst/>
            <a:gdLst/>
            <a:ahLst/>
            <a:cxnLst/>
            <a:rect l="l" t="t" r="r" b="b"/>
            <a:pathLst>
              <a:path w="1718115" h="1831325">
                <a:moveTo>
                  <a:pt x="0" y="0"/>
                </a:moveTo>
                <a:lnTo>
                  <a:pt x="1718115" y="0"/>
                </a:lnTo>
                <a:lnTo>
                  <a:pt x="1718115" y="1831325"/>
                </a:lnTo>
                <a:lnTo>
                  <a:pt x="0" y="183132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6" name="Freeform 6"/>
          <p:cNvSpPr/>
          <p:nvPr/>
        </p:nvSpPr>
        <p:spPr>
          <a:xfrm>
            <a:off x="16063666" y="6553197"/>
            <a:ext cx="2391267" cy="2308660"/>
          </a:xfrm>
          <a:custGeom>
            <a:avLst/>
            <a:gdLst/>
            <a:ahLst/>
            <a:cxnLst/>
            <a:rect l="l" t="t" r="r" b="b"/>
            <a:pathLst>
              <a:path w="2391267" h="2308660">
                <a:moveTo>
                  <a:pt x="0" y="0"/>
                </a:moveTo>
                <a:lnTo>
                  <a:pt x="2391268" y="0"/>
                </a:lnTo>
                <a:lnTo>
                  <a:pt x="2391268" y="2308660"/>
                </a:lnTo>
                <a:lnTo>
                  <a:pt x="0" y="23086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7" name="Freeform 7"/>
          <p:cNvSpPr/>
          <p:nvPr/>
        </p:nvSpPr>
        <p:spPr>
          <a:xfrm rot="-658590">
            <a:off x="364653" y="7359854"/>
            <a:ext cx="3067495" cy="4124993"/>
          </a:xfrm>
          <a:custGeom>
            <a:avLst/>
            <a:gdLst/>
            <a:ahLst/>
            <a:cxnLst/>
            <a:rect l="l" t="t" r="r" b="b"/>
            <a:pathLst>
              <a:path w="3067495" h="4124993">
                <a:moveTo>
                  <a:pt x="0" y="0"/>
                </a:moveTo>
                <a:lnTo>
                  <a:pt x="3067495" y="0"/>
                </a:lnTo>
                <a:lnTo>
                  <a:pt x="3067495" y="4124993"/>
                </a:lnTo>
                <a:lnTo>
                  <a:pt x="0" y="412499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grpSp>
        <p:nvGrpSpPr>
          <p:cNvPr id="8" name="Group 8"/>
          <p:cNvGrpSpPr/>
          <p:nvPr/>
        </p:nvGrpSpPr>
        <p:grpSpPr>
          <a:xfrm>
            <a:off x="4448966" y="9422351"/>
            <a:ext cx="169903" cy="169903"/>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10" name="Group 10"/>
          <p:cNvGrpSpPr/>
          <p:nvPr/>
        </p:nvGrpSpPr>
        <p:grpSpPr>
          <a:xfrm>
            <a:off x="2597068" y="2409768"/>
            <a:ext cx="13093865" cy="5467463"/>
            <a:chOff x="0" y="0"/>
            <a:chExt cx="17458486" cy="7289951"/>
          </a:xfrm>
        </p:grpSpPr>
        <p:sp>
          <p:nvSpPr>
            <p:cNvPr id="11" name="TextBox 11"/>
            <p:cNvSpPr txBox="1"/>
            <p:nvPr/>
          </p:nvSpPr>
          <p:spPr>
            <a:xfrm>
              <a:off x="0" y="-9525"/>
              <a:ext cx="17458486" cy="5064125"/>
            </a:xfrm>
            <a:prstGeom prst="rect">
              <a:avLst/>
            </a:prstGeom>
          </p:spPr>
          <p:txBody>
            <a:bodyPr lIns="0" tIns="0" rIns="0" bIns="0" rtlCol="0" anchor="t">
              <a:spAutoFit/>
            </a:bodyPr>
            <a:lstStyle/>
            <a:p>
              <a:pPr algn="ctr">
                <a:lnSpc>
                  <a:spcPts val="15000"/>
                </a:lnSpc>
              </a:pPr>
              <a:r>
                <a:rPr lang="en-US" sz="12500">
                  <a:solidFill>
                    <a:srgbClr val="000000"/>
                  </a:solidFill>
                  <a:latin typeface="Genty Sans"/>
                </a:rPr>
                <a:t>Post-Secondary Planning</a:t>
              </a:r>
            </a:p>
          </p:txBody>
        </p:sp>
        <p:sp>
          <p:nvSpPr>
            <p:cNvPr id="12" name="TextBox 12"/>
            <p:cNvSpPr txBox="1"/>
            <p:nvPr/>
          </p:nvSpPr>
          <p:spPr>
            <a:xfrm>
              <a:off x="324729" y="5374791"/>
              <a:ext cx="16318055" cy="1915160"/>
            </a:xfrm>
            <a:prstGeom prst="rect">
              <a:avLst/>
            </a:prstGeom>
          </p:spPr>
          <p:txBody>
            <a:bodyPr lIns="0" tIns="0" rIns="0" bIns="0" rtlCol="0" anchor="t">
              <a:spAutoFit/>
            </a:bodyPr>
            <a:lstStyle/>
            <a:p>
              <a:pPr algn="ctr">
                <a:lnSpc>
                  <a:spcPts val="5880"/>
                </a:lnSpc>
              </a:pPr>
              <a:r>
                <a:rPr lang="en-US" sz="4200">
                  <a:solidFill>
                    <a:srgbClr val="000000"/>
                  </a:solidFill>
                  <a:latin typeface="Poppins Light"/>
                </a:rPr>
                <a:t>What can you do now to prepare for life after high school?</a:t>
              </a:r>
            </a:p>
          </p:txBody>
        </p:sp>
      </p:grpSp>
      <p:grpSp>
        <p:nvGrpSpPr>
          <p:cNvPr id="13" name="Group 13"/>
          <p:cNvGrpSpPr/>
          <p:nvPr/>
        </p:nvGrpSpPr>
        <p:grpSpPr>
          <a:xfrm>
            <a:off x="2221942" y="6383295"/>
            <a:ext cx="169903" cy="169903"/>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5C2E9"/>
            </a:solidFill>
          </p:spPr>
        </p:sp>
      </p:grpSp>
      <p:grpSp>
        <p:nvGrpSpPr>
          <p:cNvPr id="15" name="Group 15"/>
          <p:cNvGrpSpPr/>
          <p:nvPr/>
        </p:nvGrpSpPr>
        <p:grpSpPr>
          <a:xfrm>
            <a:off x="4618868" y="2261187"/>
            <a:ext cx="169903" cy="169903"/>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17" name="Group 17"/>
          <p:cNvGrpSpPr/>
          <p:nvPr/>
        </p:nvGrpSpPr>
        <p:grpSpPr>
          <a:xfrm>
            <a:off x="12792921" y="2431090"/>
            <a:ext cx="169903" cy="169903"/>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19" name="Group 19"/>
          <p:cNvGrpSpPr/>
          <p:nvPr/>
        </p:nvGrpSpPr>
        <p:grpSpPr>
          <a:xfrm>
            <a:off x="16788079" y="5313403"/>
            <a:ext cx="169903" cy="169903"/>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4975"/>
            </a:solidFill>
          </p:spPr>
        </p:sp>
      </p:grpSp>
      <p:grpSp>
        <p:nvGrpSpPr>
          <p:cNvPr id="21" name="Group 21"/>
          <p:cNvGrpSpPr/>
          <p:nvPr/>
        </p:nvGrpSpPr>
        <p:grpSpPr>
          <a:xfrm>
            <a:off x="14359559" y="8861857"/>
            <a:ext cx="169903" cy="169903"/>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5C2E9"/>
            </a:solidFill>
          </p:spPr>
        </p:sp>
      </p:grpSp>
      <p:grpSp>
        <p:nvGrpSpPr>
          <p:cNvPr id="23" name="Group 23"/>
          <p:cNvGrpSpPr/>
          <p:nvPr/>
        </p:nvGrpSpPr>
        <p:grpSpPr>
          <a:xfrm>
            <a:off x="10470031" y="858797"/>
            <a:ext cx="169903" cy="169903"/>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4975"/>
            </a:solidFill>
          </p:spPr>
        </p:sp>
      </p:grpSp>
      <p:grpSp>
        <p:nvGrpSpPr>
          <p:cNvPr id="25" name="Group 25"/>
          <p:cNvGrpSpPr/>
          <p:nvPr/>
        </p:nvGrpSpPr>
        <p:grpSpPr>
          <a:xfrm>
            <a:off x="15074995" y="1028700"/>
            <a:ext cx="169903" cy="169903"/>
            <a:chOff x="0" y="0"/>
            <a:chExt cx="6350000" cy="6350000"/>
          </a:xfrm>
        </p:grpSpPr>
        <p:sp>
          <p:nvSpPr>
            <p:cNvPr id="26" name="Freeform 2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27" name="Group 27"/>
          <p:cNvGrpSpPr/>
          <p:nvPr/>
        </p:nvGrpSpPr>
        <p:grpSpPr>
          <a:xfrm>
            <a:off x="7462435" y="8553936"/>
            <a:ext cx="169903" cy="169903"/>
            <a:chOff x="0" y="0"/>
            <a:chExt cx="6350000" cy="6350000"/>
          </a:xfrm>
        </p:grpSpPr>
        <p:sp>
          <p:nvSpPr>
            <p:cNvPr id="28" name="Freeform 2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4975"/>
            </a:solidFill>
          </p:spPr>
        </p:sp>
      </p:grpSp>
      <p:grpSp>
        <p:nvGrpSpPr>
          <p:cNvPr id="29" name="Group 29"/>
          <p:cNvGrpSpPr/>
          <p:nvPr/>
        </p:nvGrpSpPr>
        <p:grpSpPr>
          <a:xfrm>
            <a:off x="2306894" y="858797"/>
            <a:ext cx="169903" cy="169903"/>
            <a:chOff x="0" y="0"/>
            <a:chExt cx="6350000" cy="6350000"/>
          </a:xfrm>
        </p:grpSpPr>
        <p:sp>
          <p:nvSpPr>
            <p:cNvPr id="30" name="Freeform 3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sp>
        <p:nvSpPr>
          <p:cNvPr id="31" name="Freeform 31"/>
          <p:cNvSpPr/>
          <p:nvPr/>
        </p:nvSpPr>
        <p:spPr>
          <a:xfrm>
            <a:off x="0" y="0"/>
            <a:ext cx="2597068" cy="3325741"/>
          </a:xfrm>
          <a:custGeom>
            <a:avLst/>
            <a:gdLst/>
            <a:ahLst/>
            <a:cxnLst/>
            <a:rect l="l" t="t" r="r" b="b"/>
            <a:pathLst>
              <a:path w="2597068" h="3325741">
                <a:moveTo>
                  <a:pt x="0" y="0"/>
                </a:moveTo>
                <a:lnTo>
                  <a:pt x="2597068" y="0"/>
                </a:lnTo>
                <a:lnTo>
                  <a:pt x="2597068" y="3325741"/>
                </a:lnTo>
                <a:lnTo>
                  <a:pt x="0" y="3325741"/>
                </a:lnTo>
                <a:lnTo>
                  <a:pt x="0" y="0"/>
                </a:lnTo>
                <a:close/>
              </a:path>
            </a:pathLst>
          </a:custGeom>
          <a:blipFill>
            <a:blip r:embed="rId15"/>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CD3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28571"/>
            <a:ext cx="16230600" cy="8429729"/>
            <a:chOff x="0" y="0"/>
            <a:chExt cx="5490351" cy="2851538"/>
          </a:xfrm>
        </p:grpSpPr>
        <p:sp>
          <p:nvSpPr>
            <p:cNvPr id="3" name="Freeform 3"/>
            <p:cNvSpPr/>
            <p:nvPr/>
          </p:nvSpPr>
          <p:spPr>
            <a:xfrm>
              <a:off x="0" y="0"/>
              <a:ext cx="5490351" cy="2851538"/>
            </a:xfrm>
            <a:custGeom>
              <a:avLst/>
              <a:gdLst/>
              <a:ahLst/>
              <a:cxnLst/>
              <a:rect l="l" t="t" r="r" b="b"/>
              <a:pathLst>
                <a:path w="5490351" h="2851538">
                  <a:moveTo>
                    <a:pt x="5365891" y="2851538"/>
                  </a:moveTo>
                  <a:lnTo>
                    <a:pt x="124460" y="2851538"/>
                  </a:lnTo>
                  <a:cubicBezTo>
                    <a:pt x="55880" y="2851538"/>
                    <a:pt x="0" y="2795658"/>
                    <a:pt x="0" y="2727078"/>
                  </a:cubicBezTo>
                  <a:lnTo>
                    <a:pt x="0" y="124460"/>
                  </a:lnTo>
                  <a:cubicBezTo>
                    <a:pt x="0" y="55880"/>
                    <a:pt x="55880" y="0"/>
                    <a:pt x="124460" y="0"/>
                  </a:cubicBezTo>
                  <a:lnTo>
                    <a:pt x="5365891" y="0"/>
                  </a:lnTo>
                  <a:cubicBezTo>
                    <a:pt x="5434471" y="0"/>
                    <a:pt x="5490351" y="55880"/>
                    <a:pt x="5490351" y="124460"/>
                  </a:cubicBezTo>
                  <a:lnTo>
                    <a:pt x="5490351" y="2727078"/>
                  </a:lnTo>
                  <a:cubicBezTo>
                    <a:pt x="5490351" y="2795658"/>
                    <a:pt x="5434471" y="2851538"/>
                    <a:pt x="5365891" y="2851538"/>
                  </a:cubicBezTo>
                  <a:close/>
                </a:path>
              </a:pathLst>
            </a:custGeom>
            <a:solidFill>
              <a:srgbClr val="51A681"/>
            </a:solidFill>
          </p:spPr>
        </p:sp>
      </p:grpSp>
      <p:grpSp>
        <p:nvGrpSpPr>
          <p:cNvPr id="4" name="Group 4"/>
          <p:cNvGrpSpPr/>
          <p:nvPr/>
        </p:nvGrpSpPr>
        <p:grpSpPr>
          <a:xfrm>
            <a:off x="1028700" y="2418030"/>
            <a:ext cx="16230600" cy="6840270"/>
            <a:chOff x="0" y="0"/>
            <a:chExt cx="5490351" cy="2313869"/>
          </a:xfrm>
        </p:grpSpPr>
        <p:sp>
          <p:nvSpPr>
            <p:cNvPr id="5" name="Freeform 5"/>
            <p:cNvSpPr/>
            <p:nvPr/>
          </p:nvSpPr>
          <p:spPr>
            <a:xfrm>
              <a:off x="0" y="0"/>
              <a:ext cx="5490351" cy="2313869"/>
            </a:xfrm>
            <a:custGeom>
              <a:avLst/>
              <a:gdLst/>
              <a:ahLst/>
              <a:cxnLst/>
              <a:rect l="l" t="t" r="r" b="b"/>
              <a:pathLst>
                <a:path w="5490351" h="2313869">
                  <a:moveTo>
                    <a:pt x="5365891" y="2313869"/>
                  </a:moveTo>
                  <a:lnTo>
                    <a:pt x="124460" y="2313869"/>
                  </a:lnTo>
                  <a:cubicBezTo>
                    <a:pt x="55880" y="2313869"/>
                    <a:pt x="0" y="2257989"/>
                    <a:pt x="0" y="2189409"/>
                  </a:cubicBezTo>
                  <a:lnTo>
                    <a:pt x="0" y="124460"/>
                  </a:lnTo>
                  <a:cubicBezTo>
                    <a:pt x="0" y="55880"/>
                    <a:pt x="55880" y="0"/>
                    <a:pt x="124460" y="0"/>
                  </a:cubicBezTo>
                  <a:lnTo>
                    <a:pt x="5365891" y="0"/>
                  </a:lnTo>
                  <a:cubicBezTo>
                    <a:pt x="5434471" y="0"/>
                    <a:pt x="5490351" y="55880"/>
                    <a:pt x="5490351" y="124460"/>
                  </a:cubicBezTo>
                  <a:lnTo>
                    <a:pt x="5490351" y="2189409"/>
                  </a:lnTo>
                  <a:cubicBezTo>
                    <a:pt x="5490351" y="2257989"/>
                    <a:pt x="5434471" y="2313869"/>
                    <a:pt x="5365891" y="2313869"/>
                  </a:cubicBezTo>
                  <a:close/>
                </a:path>
              </a:pathLst>
            </a:custGeom>
            <a:solidFill>
              <a:srgbClr val="FFFFFF"/>
            </a:solidFill>
          </p:spPr>
        </p:sp>
      </p:grpSp>
      <p:sp>
        <p:nvSpPr>
          <p:cNvPr id="6" name="Freeform 6"/>
          <p:cNvSpPr/>
          <p:nvPr/>
        </p:nvSpPr>
        <p:spPr>
          <a:xfrm rot="1311026">
            <a:off x="17035163" y="6649169"/>
            <a:ext cx="945168" cy="4368423"/>
          </a:xfrm>
          <a:custGeom>
            <a:avLst/>
            <a:gdLst/>
            <a:ahLst/>
            <a:cxnLst/>
            <a:rect l="l" t="t" r="r" b="b"/>
            <a:pathLst>
              <a:path w="945168" h="4368423">
                <a:moveTo>
                  <a:pt x="0" y="0"/>
                </a:moveTo>
                <a:lnTo>
                  <a:pt x="945168" y="0"/>
                </a:lnTo>
                <a:lnTo>
                  <a:pt x="945168" y="4368422"/>
                </a:lnTo>
                <a:lnTo>
                  <a:pt x="0" y="43684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1781186">
            <a:off x="-150849" y="-314287"/>
            <a:ext cx="993849" cy="5577726"/>
          </a:xfrm>
          <a:custGeom>
            <a:avLst/>
            <a:gdLst/>
            <a:ahLst/>
            <a:cxnLst/>
            <a:rect l="l" t="t" r="r" b="b"/>
            <a:pathLst>
              <a:path w="993849" h="5577726">
                <a:moveTo>
                  <a:pt x="0" y="0"/>
                </a:moveTo>
                <a:lnTo>
                  <a:pt x="993850" y="0"/>
                </a:lnTo>
                <a:lnTo>
                  <a:pt x="993850" y="5577725"/>
                </a:lnTo>
                <a:lnTo>
                  <a:pt x="0" y="55777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1874511" y="3500254"/>
            <a:ext cx="15040445" cy="5247322"/>
          </a:xfrm>
          <a:prstGeom prst="rect">
            <a:avLst/>
          </a:prstGeom>
        </p:spPr>
        <p:txBody>
          <a:bodyPr lIns="0" tIns="0" rIns="0" bIns="0" rtlCol="0" anchor="t">
            <a:spAutoFit/>
          </a:bodyPr>
          <a:lstStyle/>
          <a:p>
            <a:pPr marL="777240" lvl="1" indent="-388620">
              <a:lnSpc>
                <a:spcPts val="5040"/>
              </a:lnSpc>
              <a:buFont typeface="Arial"/>
              <a:buChar char="•"/>
            </a:pPr>
            <a:r>
              <a:rPr lang="en-US" sz="3600">
                <a:solidFill>
                  <a:srgbClr val="000000"/>
                </a:solidFill>
                <a:latin typeface="Poppins Light"/>
              </a:rPr>
              <a:t>Grades</a:t>
            </a:r>
          </a:p>
          <a:p>
            <a:pPr marL="777240" lvl="1" indent="-388620">
              <a:lnSpc>
                <a:spcPts val="5040"/>
              </a:lnSpc>
              <a:buFont typeface="Arial"/>
              <a:buChar char="•"/>
            </a:pPr>
            <a:r>
              <a:rPr lang="en-US" sz="3600">
                <a:solidFill>
                  <a:srgbClr val="000000"/>
                </a:solidFill>
                <a:latin typeface="Poppins Light"/>
              </a:rPr>
              <a:t>Standardized Test Scores</a:t>
            </a:r>
          </a:p>
          <a:p>
            <a:pPr marL="777240" lvl="1" indent="-388620">
              <a:lnSpc>
                <a:spcPts val="5040"/>
              </a:lnSpc>
              <a:buFont typeface="Arial"/>
              <a:buChar char="•"/>
            </a:pPr>
            <a:r>
              <a:rPr lang="en-US" sz="3600">
                <a:solidFill>
                  <a:srgbClr val="000000"/>
                </a:solidFill>
                <a:latin typeface="Poppins Light"/>
              </a:rPr>
              <a:t>Application Essay and Personal Statement</a:t>
            </a:r>
          </a:p>
          <a:p>
            <a:pPr marL="777240" lvl="1" indent="-388620">
              <a:lnSpc>
                <a:spcPts val="5040"/>
              </a:lnSpc>
              <a:buFont typeface="Arial"/>
              <a:buChar char="•"/>
            </a:pPr>
            <a:r>
              <a:rPr lang="en-US" sz="3600">
                <a:solidFill>
                  <a:srgbClr val="000000"/>
                </a:solidFill>
                <a:latin typeface="Poppins Light"/>
              </a:rPr>
              <a:t>Teacher and/or Counselor Recommendations</a:t>
            </a:r>
          </a:p>
          <a:p>
            <a:pPr marL="777240" lvl="1" indent="-388620">
              <a:lnSpc>
                <a:spcPts val="5040"/>
              </a:lnSpc>
              <a:buFont typeface="Arial"/>
              <a:buChar char="•"/>
            </a:pPr>
            <a:r>
              <a:rPr lang="en-US" sz="3600">
                <a:solidFill>
                  <a:srgbClr val="000000"/>
                </a:solidFill>
                <a:latin typeface="Poppins Light"/>
              </a:rPr>
              <a:t>Extracurricular Involvement &amp; Leadership</a:t>
            </a:r>
          </a:p>
          <a:p>
            <a:pPr>
              <a:lnSpc>
                <a:spcPts val="5040"/>
              </a:lnSpc>
            </a:pPr>
            <a:endParaRPr lang="en-US" sz="3600">
              <a:solidFill>
                <a:srgbClr val="000000"/>
              </a:solidFill>
              <a:latin typeface="Poppins Light"/>
            </a:endParaRPr>
          </a:p>
          <a:p>
            <a:pPr>
              <a:lnSpc>
                <a:spcPts val="5040"/>
              </a:lnSpc>
            </a:pPr>
            <a:r>
              <a:rPr lang="en-US" sz="3600">
                <a:solidFill>
                  <a:srgbClr val="000000"/>
                </a:solidFill>
                <a:latin typeface="Poppins Light"/>
              </a:rPr>
              <a:t>***CBSD does not provide rank for admissions purposes***</a:t>
            </a:r>
          </a:p>
          <a:p>
            <a:pPr>
              <a:lnSpc>
                <a:spcPts val="5040"/>
              </a:lnSpc>
            </a:pPr>
            <a:endParaRPr lang="en-US" sz="3600">
              <a:solidFill>
                <a:srgbClr val="000000"/>
              </a:solidFill>
              <a:latin typeface="Poppins Light"/>
            </a:endParaRPr>
          </a:p>
        </p:txBody>
      </p:sp>
      <p:sp>
        <p:nvSpPr>
          <p:cNvPr id="9" name="TextBox 9"/>
          <p:cNvSpPr txBox="1"/>
          <p:nvPr/>
        </p:nvSpPr>
        <p:spPr>
          <a:xfrm>
            <a:off x="2218855" y="1028700"/>
            <a:ext cx="13850290" cy="1095375"/>
          </a:xfrm>
          <a:prstGeom prst="rect">
            <a:avLst/>
          </a:prstGeom>
        </p:spPr>
        <p:txBody>
          <a:bodyPr lIns="0" tIns="0" rIns="0" bIns="0" rtlCol="0" anchor="t">
            <a:spAutoFit/>
          </a:bodyPr>
          <a:lstStyle/>
          <a:p>
            <a:pPr algn="ctr">
              <a:lnSpc>
                <a:spcPts val="8640"/>
              </a:lnSpc>
            </a:pPr>
            <a:r>
              <a:rPr lang="en-US" sz="7200">
                <a:solidFill>
                  <a:srgbClr val="FFFFFF"/>
                </a:solidFill>
                <a:latin typeface="Genty Sans"/>
              </a:rPr>
              <a:t>Top Admissions Criteria</a:t>
            </a:r>
          </a:p>
        </p:txBody>
      </p:sp>
      <p:sp>
        <p:nvSpPr>
          <p:cNvPr id="10" name="Freeform 10"/>
          <p:cNvSpPr/>
          <p:nvPr/>
        </p:nvSpPr>
        <p:spPr>
          <a:xfrm>
            <a:off x="9394734" y="3227055"/>
            <a:ext cx="1295383" cy="972715"/>
          </a:xfrm>
          <a:custGeom>
            <a:avLst/>
            <a:gdLst/>
            <a:ahLst/>
            <a:cxnLst/>
            <a:rect l="l" t="t" r="r" b="b"/>
            <a:pathLst>
              <a:path w="1295383" h="972715">
                <a:moveTo>
                  <a:pt x="0" y="0"/>
                </a:moveTo>
                <a:lnTo>
                  <a:pt x="1295383" y="0"/>
                </a:lnTo>
                <a:lnTo>
                  <a:pt x="1295383" y="972715"/>
                </a:lnTo>
                <a:lnTo>
                  <a:pt x="0" y="9727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a:off x="12620297" y="3566929"/>
            <a:ext cx="1000266" cy="1309873"/>
          </a:xfrm>
          <a:custGeom>
            <a:avLst/>
            <a:gdLst/>
            <a:ahLst/>
            <a:cxnLst/>
            <a:rect l="l" t="t" r="r" b="b"/>
            <a:pathLst>
              <a:path w="1000266" h="1309873">
                <a:moveTo>
                  <a:pt x="0" y="0"/>
                </a:moveTo>
                <a:lnTo>
                  <a:pt x="1000266" y="0"/>
                </a:lnTo>
                <a:lnTo>
                  <a:pt x="1000266" y="1309872"/>
                </a:lnTo>
                <a:lnTo>
                  <a:pt x="0" y="130987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2" name="Freeform 12"/>
          <p:cNvSpPr/>
          <p:nvPr/>
        </p:nvSpPr>
        <p:spPr>
          <a:xfrm>
            <a:off x="13951966" y="4960837"/>
            <a:ext cx="1151713" cy="1295383"/>
          </a:xfrm>
          <a:custGeom>
            <a:avLst/>
            <a:gdLst/>
            <a:ahLst/>
            <a:cxnLst/>
            <a:rect l="l" t="t" r="r" b="b"/>
            <a:pathLst>
              <a:path w="1151713" h="1295383">
                <a:moveTo>
                  <a:pt x="0" y="0"/>
                </a:moveTo>
                <a:lnTo>
                  <a:pt x="1151713" y="0"/>
                </a:lnTo>
                <a:lnTo>
                  <a:pt x="1151713" y="1295383"/>
                </a:lnTo>
                <a:lnTo>
                  <a:pt x="0" y="129538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3" name="Freeform 13"/>
          <p:cNvSpPr/>
          <p:nvPr/>
        </p:nvSpPr>
        <p:spPr>
          <a:xfrm>
            <a:off x="15608492" y="6967508"/>
            <a:ext cx="1295383" cy="836111"/>
          </a:xfrm>
          <a:custGeom>
            <a:avLst/>
            <a:gdLst/>
            <a:ahLst/>
            <a:cxnLst/>
            <a:rect l="l" t="t" r="r" b="b"/>
            <a:pathLst>
              <a:path w="1295383" h="836111">
                <a:moveTo>
                  <a:pt x="0" y="0"/>
                </a:moveTo>
                <a:lnTo>
                  <a:pt x="1295383" y="0"/>
                </a:lnTo>
                <a:lnTo>
                  <a:pt x="1295383" y="836111"/>
                </a:lnTo>
                <a:lnTo>
                  <a:pt x="0" y="83611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4" name="Freeform 14"/>
          <p:cNvSpPr/>
          <p:nvPr/>
        </p:nvSpPr>
        <p:spPr>
          <a:xfrm>
            <a:off x="6127441" y="2418030"/>
            <a:ext cx="1057504" cy="1295383"/>
          </a:xfrm>
          <a:custGeom>
            <a:avLst/>
            <a:gdLst/>
            <a:ahLst/>
            <a:cxnLst/>
            <a:rect l="l" t="t" r="r" b="b"/>
            <a:pathLst>
              <a:path w="1057504" h="1295383">
                <a:moveTo>
                  <a:pt x="0" y="0"/>
                </a:moveTo>
                <a:lnTo>
                  <a:pt x="1057504" y="0"/>
                </a:lnTo>
                <a:lnTo>
                  <a:pt x="1057504" y="1295383"/>
                </a:lnTo>
                <a:lnTo>
                  <a:pt x="0" y="129538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CD3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28571"/>
            <a:ext cx="16230600" cy="8429729"/>
            <a:chOff x="0" y="0"/>
            <a:chExt cx="5490351" cy="2851538"/>
          </a:xfrm>
        </p:grpSpPr>
        <p:sp>
          <p:nvSpPr>
            <p:cNvPr id="3" name="Freeform 3"/>
            <p:cNvSpPr/>
            <p:nvPr/>
          </p:nvSpPr>
          <p:spPr>
            <a:xfrm>
              <a:off x="0" y="0"/>
              <a:ext cx="5490351" cy="2851538"/>
            </a:xfrm>
            <a:custGeom>
              <a:avLst/>
              <a:gdLst/>
              <a:ahLst/>
              <a:cxnLst/>
              <a:rect l="l" t="t" r="r" b="b"/>
              <a:pathLst>
                <a:path w="5490351" h="2851538">
                  <a:moveTo>
                    <a:pt x="5365891" y="2851538"/>
                  </a:moveTo>
                  <a:lnTo>
                    <a:pt x="124460" y="2851538"/>
                  </a:lnTo>
                  <a:cubicBezTo>
                    <a:pt x="55880" y="2851538"/>
                    <a:pt x="0" y="2795658"/>
                    <a:pt x="0" y="2727078"/>
                  </a:cubicBezTo>
                  <a:lnTo>
                    <a:pt x="0" y="124460"/>
                  </a:lnTo>
                  <a:cubicBezTo>
                    <a:pt x="0" y="55880"/>
                    <a:pt x="55880" y="0"/>
                    <a:pt x="124460" y="0"/>
                  </a:cubicBezTo>
                  <a:lnTo>
                    <a:pt x="5365891" y="0"/>
                  </a:lnTo>
                  <a:cubicBezTo>
                    <a:pt x="5434471" y="0"/>
                    <a:pt x="5490351" y="55880"/>
                    <a:pt x="5490351" y="124460"/>
                  </a:cubicBezTo>
                  <a:lnTo>
                    <a:pt x="5490351" y="2727078"/>
                  </a:lnTo>
                  <a:cubicBezTo>
                    <a:pt x="5490351" y="2795658"/>
                    <a:pt x="5434471" y="2851538"/>
                    <a:pt x="5365891" y="2851538"/>
                  </a:cubicBezTo>
                  <a:close/>
                </a:path>
              </a:pathLst>
            </a:custGeom>
            <a:solidFill>
              <a:srgbClr val="51A681"/>
            </a:solidFill>
          </p:spPr>
        </p:sp>
      </p:grpSp>
      <p:grpSp>
        <p:nvGrpSpPr>
          <p:cNvPr id="4" name="Group 4"/>
          <p:cNvGrpSpPr/>
          <p:nvPr/>
        </p:nvGrpSpPr>
        <p:grpSpPr>
          <a:xfrm>
            <a:off x="1028700" y="2418030"/>
            <a:ext cx="16230600" cy="6840270"/>
            <a:chOff x="0" y="0"/>
            <a:chExt cx="5490351" cy="2313869"/>
          </a:xfrm>
        </p:grpSpPr>
        <p:sp>
          <p:nvSpPr>
            <p:cNvPr id="5" name="Freeform 5"/>
            <p:cNvSpPr/>
            <p:nvPr/>
          </p:nvSpPr>
          <p:spPr>
            <a:xfrm>
              <a:off x="0" y="0"/>
              <a:ext cx="5490351" cy="2313869"/>
            </a:xfrm>
            <a:custGeom>
              <a:avLst/>
              <a:gdLst/>
              <a:ahLst/>
              <a:cxnLst/>
              <a:rect l="l" t="t" r="r" b="b"/>
              <a:pathLst>
                <a:path w="5490351" h="2313869">
                  <a:moveTo>
                    <a:pt x="5365891" y="2313869"/>
                  </a:moveTo>
                  <a:lnTo>
                    <a:pt x="124460" y="2313869"/>
                  </a:lnTo>
                  <a:cubicBezTo>
                    <a:pt x="55880" y="2313869"/>
                    <a:pt x="0" y="2257989"/>
                    <a:pt x="0" y="2189409"/>
                  </a:cubicBezTo>
                  <a:lnTo>
                    <a:pt x="0" y="124460"/>
                  </a:lnTo>
                  <a:cubicBezTo>
                    <a:pt x="0" y="55880"/>
                    <a:pt x="55880" y="0"/>
                    <a:pt x="124460" y="0"/>
                  </a:cubicBezTo>
                  <a:lnTo>
                    <a:pt x="5365891" y="0"/>
                  </a:lnTo>
                  <a:cubicBezTo>
                    <a:pt x="5434471" y="0"/>
                    <a:pt x="5490351" y="55880"/>
                    <a:pt x="5490351" y="124460"/>
                  </a:cubicBezTo>
                  <a:lnTo>
                    <a:pt x="5490351" y="2189409"/>
                  </a:lnTo>
                  <a:cubicBezTo>
                    <a:pt x="5490351" y="2257989"/>
                    <a:pt x="5434471" y="2313869"/>
                    <a:pt x="5365891" y="2313869"/>
                  </a:cubicBezTo>
                  <a:close/>
                </a:path>
              </a:pathLst>
            </a:custGeom>
            <a:solidFill>
              <a:srgbClr val="FFFFFF"/>
            </a:solidFill>
          </p:spPr>
        </p:sp>
      </p:grpSp>
      <p:sp>
        <p:nvSpPr>
          <p:cNvPr id="6" name="Freeform 6"/>
          <p:cNvSpPr/>
          <p:nvPr/>
        </p:nvSpPr>
        <p:spPr>
          <a:xfrm>
            <a:off x="10976987" y="4598021"/>
            <a:ext cx="4102757" cy="1705261"/>
          </a:xfrm>
          <a:custGeom>
            <a:avLst/>
            <a:gdLst/>
            <a:ahLst/>
            <a:cxnLst/>
            <a:rect l="l" t="t" r="r" b="b"/>
            <a:pathLst>
              <a:path w="4102757" h="1705261">
                <a:moveTo>
                  <a:pt x="0" y="0"/>
                </a:moveTo>
                <a:lnTo>
                  <a:pt x="4102757" y="0"/>
                </a:lnTo>
                <a:lnTo>
                  <a:pt x="4102757" y="1705261"/>
                </a:lnTo>
                <a:lnTo>
                  <a:pt x="0" y="1705261"/>
                </a:lnTo>
                <a:lnTo>
                  <a:pt x="0" y="0"/>
                </a:lnTo>
                <a:close/>
              </a:path>
            </a:pathLst>
          </a:custGeom>
          <a:blipFill>
            <a:blip r:embed="rId3"/>
            <a:stretch>
              <a:fillRect l="-18437" t="-73319" r="-15550" b="-76641"/>
            </a:stretch>
          </a:blipFill>
          <a:ln cap="sq">
            <a:noFill/>
            <a:prstDash val="solid"/>
            <a:miter/>
          </a:ln>
        </p:spPr>
      </p:sp>
      <p:sp>
        <p:nvSpPr>
          <p:cNvPr id="7" name="Freeform 7"/>
          <p:cNvSpPr/>
          <p:nvPr/>
        </p:nvSpPr>
        <p:spPr>
          <a:xfrm rot="1311026">
            <a:off x="17035163" y="6649169"/>
            <a:ext cx="945168" cy="4368423"/>
          </a:xfrm>
          <a:custGeom>
            <a:avLst/>
            <a:gdLst/>
            <a:ahLst/>
            <a:cxnLst/>
            <a:rect l="l" t="t" r="r" b="b"/>
            <a:pathLst>
              <a:path w="945168" h="4368423">
                <a:moveTo>
                  <a:pt x="0" y="0"/>
                </a:moveTo>
                <a:lnTo>
                  <a:pt x="945168" y="0"/>
                </a:lnTo>
                <a:lnTo>
                  <a:pt x="945168" y="4368422"/>
                </a:lnTo>
                <a:lnTo>
                  <a:pt x="0" y="43684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1781186">
            <a:off x="-150849" y="-314287"/>
            <a:ext cx="993849" cy="5577726"/>
          </a:xfrm>
          <a:custGeom>
            <a:avLst/>
            <a:gdLst/>
            <a:ahLst/>
            <a:cxnLst/>
            <a:rect l="l" t="t" r="r" b="b"/>
            <a:pathLst>
              <a:path w="993849" h="5577726">
                <a:moveTo>
                  <a:pt x="0" y="0"/>
                </a:moveTo>
                <a:lnTo>
                  <a:pt x="993850" y="0"/>
                </a:lnTo>
                <a:lnTo>
                  <a:pt x="993850" y="5577725"/>
                </a:lnTo>
                <a:lnTo>
                  <a:pt x="0" y="55777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4652059" y="2647995"/>
            <a:ext cx="2215939" cy="1950026"/>
          </a:xfrm>
          <a:custGeom>
            <a:avLst/>
            <a:gdLst/>
            <a:ahLst/>
            <a:cxnLst/>
            <a:rect l="l" t="t" r="r" b="b"/>
            <a:pathLst>
              <a:path w="2215939" h="1950026">
                <a:moveTo>
                  <a:pt x="0" y="0"/>
                </a:moveTo>
                <a:lnTo>
                  <a:pt x="2215939" y="0"/>
                </a:lnTo>
                <a:lnTo>
                  <a:pt x="2215939" y="1950026"/>
                </a:lnTo>
                <a:lnTo>
                  <a:pt x="0" y="19500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TextBox 10"/>
          <p:cNvSpPr txBox="1"/>
          <p:nvPr/>
        </p:nvSpPr>
        <p:spPr>
          <a:xfrm>
            <a:off x="1028700" y="3307151"/>
            <a:ext cx="15040445" cy="4575810"/>
          </a:xfrm>
          <a:prstGeom prst="rect">
            <a:avLst/>
          </a:prstGeom>
        </p:spPr>
        <p:txBody>
          <a:bodyPr lIns="0" tIns="0" rIns="0" bIns="0" rtlCol="0" anchor="t">
            <a:spAutoFit/>
          </a:bodyPr>
          <a:lstStyle/>
          <a:p>
            <a:pPr marL="777240" lvl="1" indent="-388620">
              <a:lnSpc>
                <a:spcPts val="5040"/>
              </a:lnSpc>
              <a:buFont typeface="Arial"/>
              <a:buChar char="•"/>
            </a:pPr>
            <a:r>
              <a:rPr lang="en-US" sz="3600">
                <a:solidFill>
                  <a:srgbClr val="000000"/>
                </a:solidFill>
                <a:latin typeface="Poppins Light"/>
              </a:rPr>
              <a:t>School specific applications (directly from their website)</a:t>
            </a:r>
          </a:p>
          <a:p>
            <a:pPr>
              <a:lnSpc>
                <a:spcPts val="5040"/>
              </a:lnSpc>
            </a:pPr>
            <a:endParaRPr lang="en-US" sz="3600">
              <a:solidFill>
                <a:srgbClr val="000000"/>
              </a:solidFill>
              <a:latin typeface="Poppins Light"/>
            </a:endParaRPr>
          </a:p>
          <a:p>
            <a:pPr marL="777240" lvl="1" indent="-388620">
              <a:lnSpc>
                <a:spcPts val="5040"/>
              </a:lnSpc>
              <a:buFont typeface="Arial"/>
              <a:buChar char="•"/>
            </a:pPr>
            <a:r>
              <a:rPr lang="en-US" sz="3600">
                <a:solidFill>
                  <a:srgbClr val="000000"/>
                </a:solidFill>
                <a:latin typeface="Poppins Light"/>
              </a:rPr>
              <a:t>Common Application (1,000+ schools) </a:t>
            </a:r>
          </a:p>
          <a:p>
            <a:pPr marL="1554480" lvl="2" indent="-518160">
              <a:lnSpc>
                <a:spcPts val="5040"/>
              </a:lnSpc>
              <a:buFont typeface="Arial"/>
              <a:buChar char="⚬"/>
            </a:pPr>
            <a:r>
              <a:rPr lang="en-US" sz="3600" u="sng">
                <a:solidFill>
                  <a:srgbClr val="1F7DB5"/>
                </a:solidFill>
                <a:latin typeface="Poppins Light"/>
                <a:hlinkClick r:id="rId10" tooltip="https://www.commonapp.org"/>
              </a:rPr>
              <a:t>www.commonapp.org</a:t>
            </a:r>
          </a:p>
          <a:p>
            <a:pPr>
              <a:lnSpc>
                <a:spcPts val="5040"/>
              </a:lnSpc>
            </a:pPr>
            <a:r>
              <a:rPr lang="en-US" sz="3600">
                <a:solidFill>
                  <a:srgbClr val="000000"/>
                </a:solidFill>
                <a:latin typeface="Poppins Light"/>
              </a:rPr>
              <a:t> </a:t>
            </a:r>
          </a:p>
          <a:p>
            <a:pPr marL="777240" lvl="1" indent="-388620">
              <a:lnSpc>
                <a:spcPts val="5040"/>
              </a:lnSpc>
              <a:buFont typeface="Arial"/>
              <a:buChar char="•"/>
            </a:pPr>
            <a:r>
              <a:rPr lang="en-US" sz="3600">
                <a:solidFill>
                  <a:srgbClr val="000000"/>
                </a:solidFill>
                <a:latin typeface="Poppins Light"/>
              </a:rPr>
              <a:t>Coalition Application/Scoir (150+ schools)</a:t>
            </a:r>
          </a:p>
          <a:p>
            <a:pPr>
              <a:lnSpc>
                <a:spcPts val="5040"/>
              </a:lnSpc>
            </a:pPr>
            <a:endParaRPr lang="en-US" sz="3600">
              <a:solidFill>
                <a:srgbClr val="000000"/>
              </a:solidFill>
              <a:latin typeface="Poppins Light"/>
            </a:endParaRPr>
          </a:p>
        </p:txBody>
      </p:sp>
      <p:sp>
        <p:nvSpPr>
          <p:cNvPr id="11" name="Freeform 11"/>
          <p:cNvSpPr/>
          <p:nvPr/>
        </p:nvSpPr>
        <p:spPr>
          <a:xfrm>
            <a:off x="11639112" y="6773150"/>
            <a:ext cx="2060230" cy="2060230"/>
          </a:xfrm>
          <a:custGeom>
            <a:avLst/>
            <a:gdLst/>
            <a:ahLst/>
            <a:cxnLst/>
            <a:rect l="l" t="t" r="r" b="b"/>
            <a:pathLst>
              <a:path w="2060230" h="2060230">
                <a:moveTo>
                  <a:pt x="0" y="0"/>
                </a:moveTo>
                <a:lnTo>
                  <a:pt x="2060230" y="0"/>
                </a:lnTo>
                <a:lnTo>
                  <a:pt x="2060230" y="2060230"/>
                </a:lnTo>
                <a:lnTo>
                  <a:pt x="0" y="2060230"/>
                </a:lnTo>
                <a:lnTo>
                  <a:pt x="0" y="0"/>
                </a:lnTo>
                <a:close/>
              </a:path>
            </a:pathLst>
          </a:custGeom>
          <a:blipFill>
            <a:blip r:embed="rId11"/>
            <a:stretch>
              <a:fillRect/>
            </a:stretch>
          </a:blipFill>
        </p:spPr>
      </p:sp>
      <p:sp>
        <p:nvSpPr>
          <p:cNvPr id="12" name="TextBox 12"/>
          <p:cNvSpPr txBox="1"/>
          <p:nvPr/>
        </p:nvSpPr>
        <p:spPr>
          <a:xfrm>
            <a:off x="2218855" y="1028700"/>
            <a:ext cx="13850290" cy="1095375"/>
          </a:xfrm>
          <a:prstGeom prst="rect">
            <a:avLst/>
          </a:prstGeom>
        </p:spPr>
        <p:txBody>
          <a:bodyPr lIns="0" tIns="0" rIns="0" bIns="0" rtlCol="0" anchor="t">
            <a:spAutoFit/>
          </a:bodyPr>
          <a:lstStyle/>
          <a:p>
            <a:pPr algn="ctr">
              <a:lnSpc>
                <a:spcPts val="8640"/>
              </a:lnSpc>
            </a:pPr>
            <a:r>
              <a:rPr lang="en-US" sz="7200">
                <a:solidFill>
                  <a:srgbClr val="FFFFFF"/>
                </a:solidFill>
                <a:latin typeface="Genty Sans"/>
              </a:rPr>
              <a:t>Types of College Applications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1A681"/>
        </a:solidFill>
        <a:effectLst/>
      </p:bgPr>
    </p:bg>
    <p:spTree>
      <p:nvGrpSpPr>
        <p:cNvPr id="1" name=""/>
        <p:cNvGrpSpPr/>
        <p:nvPr/>
      </p:nvGrpSpPr>
      <p:grpSpPr>
        <a:xfrm>
          <a:off x="0" y="0"/>
          <a:ext cx="0" cy="0"/>
          <a:chOff x="0" y="0"/>
          <a:chExt cx="0" cy="0"/>
        </a:xfrm>
      </p:grpSpPr>
      <p:sp>
        <p:nvSpPr>
          <p:cNvPr id="2" name="Freeform 2"/>
          <p:cNvSpPr/>
          <p:nvPr/>
        </p:nvSpPr>
        <p:spPr>
          <a:xfrm rot="-240002">
            <a:off x="-463285" y="5503478"/>
            <a:ext cx="2983971" cy="3655198"/>
          </a:xfrm>
          <a:custGeom>
            <a:avLst/>
            <a:gdLst/>
            <a:ahLst/>
            <a:cxnLst/>
            <a:rect l="l" t="t" r="r" b="b"/>
            <a:pathLst>
              <a:path w="2983971" h="3655198">
                <a:moveTo>
                  <a:pt x="0" y="0"/>
                </a:moveTo>
                <a:lnTo>
                  <a:pt x="2983970" y="0"/>
                </a:lnTo>
                <a:lnTo>
                  <a:pt x="2983970" y="3655198"/>
                </a:lnTo>
                <a:lnTo>
                  <a:pt x="0" y="36551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 name="Group 3"/>
          <p:cNvGrpSpPr/>
          <p:nvPr/>
        </p:nvGrpSpPr>
        <p:grpSpPr>
          <a:xfrm>
            <a:off x="5008939" y="2912767"/>
            <a:ext cx="7960477" cy="1394240"/>
            <a:chOff x="0" y="0"/>
            <a:chExt cx="3770584" cy="660400"/>
          </a:xfrm>
        </p:grpSpPr>
        <p:sp>
          <p:nvSpPr>
            <p:cNvPr id="4" name="Freeform 4"/>
            <p:cNvSpPr/>
            <p:nvPr/>
          </p:nvSpPr>
          <p:spPr>
            <a:xfrm>
              <a:off x="0" y="0"/>
              <a:ext cx="3770585" cy="660400"/>
            </a:xfrm>
            <a:custGeom>
              <a:avLst/>
              <a:gdLst/>
              <a:ahLst/>
              <a:cxnLst/>
              <a:rect l="l" t="t" r="r" b="b"/>
              <a:pathLst>
                <a:path w="3770585" h="660400">
                  <a:moveTo>
                    <a:pt x="3646124" y="660400"/>
                  </a:moveTo>
                  <a:lnTo>
                    <a:pt x="124460" y="660400"/>
                  </a:lnTo>
                  <a:cubicBezTo>
                    <a:pt x="55880" y="660400"/>
                    <a:pt x="0" y="604520"/>
                    <a:pt x="0" y="535940"/>
                  </a:cubicBezTo>
                  <a:lnTo>
                    <a:pt x="0" y="124460"/>
                  </a:lnTo>
                  <a:cubicBezTo>
                    <a:pt x="0" y="55880"/>
                    <a:pt x="55880" y="0"/>
                    <a:pt x="124460" y="0"/>
                  </a:cubicBezTo>
                  <a:lnTo>
                    <a:pt x="3646124" y="0"/>
                  </a:lnTo>
                  <a:cubicBezTo>
                    <a:pt x="3714704" y="0"/>
                    <a:pt x="3770585" y="55880"/>
                    <a:pt x="3770585" y="124460"/>
                  </a:cubicBezTo>
                  <a:lnTo>
                    <a:pt x="3770585" y="535940"/>
                  </a:lnTo>
                  <a:cubicBezTo>
                    <a:pt x="3770585" y="604520"/>
                    <a:pt x="3714704" y="660400"/>
                    <a:pt x="3646124" y="660400"/>
                  </a:cubicBezTo>
                  <a:close/>
                </a:path>
              </a:pathLst>
            </a:custGeom>
            <a:solidFill>
              <a:srgbClr val="FFFFFF"/>
            </a:solidFill>
          </p:spPr>
        </p:sp>
      </p:grpSp>
      <p:sp>
        <p:nvSpPr>
          <p:cNvPr id="5" name="TextBox 5"/>
          <p:cNvSpPr txBox="1"/>
          <p:nvPr/>
        </p:nvSpPr>
        <p:spPr>
          <a:xfrm>
            <a:off x="1557515" y="1249992"/>
            <a:ext cx="15313801" cy="1156335"/>
          </a:xfrm>
          <a:prstGeom prst="rect">
            <a:avLst/>
          </a:prstGeom>
        </p:spPr>
        <p:txBody>
          <a:bodyPr lIns="0" tIns="0" rIns="0" bIns="0" rtlCol="0" anchor="t">
            <a:spAutoFit/>
          </a:bodyPr>
          <a:lstStyle/>
          <a:p>
            <a:pPr algn="ctr">
              <a:lnSpc>
                <a:spcPts val="9360"/>
              </a:lnSpc>
            </a:pPr>
            <a:r>
              <a:rPr lang="en-US" sz="7200">
                <a:solidFill>
                  <a:srgbClr val="FFFFFF"/>
                </a:solidFill>
                <a:latin typeface="Genty Sans"/>
              </a:rPr>
              <a:t>Types of Application Deadlines</a:t>
            </a:r>
          </a:p>
        </p:txBody>
      </p:sp>
      <p:grpSp>
        <p:nvGrpSpPr>
          <p:cNvPr id="6" name="Group 6"/>
          <p:cNvGrpSpPr/>
          <p:nvPr/>
        </p:nvGrpSpPr>
        <p:grpSpPr>
          <a:xfrm>
            <a:off x="5008939" y="4563198"/>
            <a:ext cx="7960477" cy="1394240"/>
            <a:chOff x="0" y="0"/>
            <a:chExt cx="3770584" cy="660400"/>
          </a:xfrm>
        </p:grpSpPr>
        <p:sp>
          <p:nvSpPr>
            <p:cNvPr id="7" name="Freeform 7"/>
            <p:cNvSpPr/>
            <p:nvPr/>
          </p:nvSpPr>
          <p:spPr>
            <a:xfrm>
              <a:off x="0" y="0"/>
              <a:ext cx="3770585" cy="660400"/>
            </a:xfrm>
            <a:custGeom>
              <a:avLst/>
              <a:gdLst/>
              <a:ahLst/>
              <a:cxnLst/>
              <a:rect l="l" t="t" r="r" b="b"/>
              <a:pathLst>
                <a:path w="3770585" h="660400">
                  <a:moveTo>
                    <a:pt x="3646124" y="660400"/>
                  </a:moveTo>
                  <a:lnTo>
                    <a:pt x="124460" y="660400"/>
                  </a:lnTo>
                  <a:cubicBezTo>
                    <a:pt x="55880" y="660400"/>
                    <a:pt x="0" y="604520"/>
                    <a:pt x="0" y="535940"/>
                  </a:cubicBezTo>
                  <a:lnTo>
                    <a:pt x="0" y="124460"/>
                  </a:lnTo>
                  <a:cubicBezTo>
                    <a:pt x="0" y="55880"/>
                    <a:pt x="55880" y="0"/>
                    <a:pt x="124460" y="0"/>
                  </a:cubicBezTo>
                  <a:lnTo>
                    <a:pt x="3646124" y="0"/>
                  </a:lnTo>
                  <a:cubicBezTo>
                    <a:pt x="3714704" y="0"/>
                    <a:pt x="3770585" y="55880"/>
                    <a:pt x="3770585" y="124460"/>
                  </a:cubicBezTo>
                  <a:lnTo>
                    <a:pt x="3770585" y="535940"/>
                  </a:lnTo>
                  <a:cubicBezTo>
                    <a:pt x="3770585" y="604520"/>
                    <a:pt x="3714704" y="660400"/>
                    <a:pt x="3646124" y="660400"/>
                  </a:cubicBezTo>
                  <a:close/>
                </a:path>
              </a:pathLst>
            </a:custGeom>
            <a:solidFill>
              <a:srgbClr val="FFFFFF"/>
            </a:solidFill>
          </p:spPr>
        </p:sp>
      </p:grpSp>
      <p:grpSp>
        <p:nvGrpSpPr>
          <p:cNvPr id="8" name="Group 8"/>
          <p:cNvGrpSpPr/>
          <p:nvPr/>
        </p:nvGrpSpPr>
        <p:grpSpPr>
          <a:xfrm>
            <a:off x="5008939" y="6213629"/>
            <a:ext cx="7960477" cy="1394240"/>
            <a:chOff x="0" y="0"/>
            <a:chExt cx="3770584" cy="660400"/>
          </a:xfrm>
        </p:grpSpPr>
        <p:sp>
          <p:nvSpPr>
            <p:cNvPr id="9" name="Freeform 9"/>
            <p:cNvSpPr/>
            <p:nvPr/>
          </p:nvSpPr>
          <p:spPr>
            <a:xfrm>
              <a:off x="0" y="0"/>
              <a:ext cx="3770585" cy="660400"/>
            </a:xfrm>
            <a:custGeom>
              <a:avLst/>
              <a:gdLst/>
              <a:ahLst/>
              <a:cxnLst/>
              <a:rect l="l" t="t" r="r" b="b"/>
              <a:pathLst>
                <a:path w="3770585" h="660400">
                  <a:moveTo>
                    <a:pt x="3646124" y="660400"/>
                  </a:moveTo>
                  <a:lnTo>
                    <a:pt x="124460" y="660400"/>
                  </a:lnTo>
                  <a:cubicBezTo>
                    <a:pt x="55880" y="660400"/>
                    <a:pt x="0" y="604520"/>
                    <a:pt x="0" y="535940"/>
                  </a:cubicBezTo>
                  <a:lnTo>
                    <a:pt x="0" y="124460"/>
                  </a:lnTo>
                  <a:cubicBezTo>
                    <a:pt x="0" y="55880"/>
                    <a:pt x="55880" y="0"/>
                    <a:pt x="124460" y="0"/>
                  </a:cubicBezTo>
                  <a:lnTo>
                    <a:pt x="3646124" y="0"/>
                  </a:lnTo>
                  <a:cubicBezTo>
                    <a:pt x="3714704" y="0"/>
                    <a:pt x="3770585" y="55880"/>
                    <a:pt x="3770585" y="124460"/>
                  </a:cubicBezTo>
                  <a:lnTo>
                    <a:pt x="3770585" y="535940"/>
                  </a:lnTo>
                  <a:cubicBezTo>
                    <a:pt x="3770585" y="604520"/>
                    <a:pt x="3714704" y="660400"/>
                    <a:pt x="3646124" y="660400"/>
                  </a:cubicBezTo>
                  <a:close/>
                </a:path>
              </a:pathLst>
            </a:custGeom>
            <a:solidFill>
              <a:srgbClr val="FFFFFF"/>
            </a:solidFill>
          </p:spPr>
        </p:sp>
      </p:grpSp>
      <p:grpSp>
        <p:nvGrpSpPr>
          <p:cNvPr id="10" name="Group 10"/>
          <p:cNvGrpSpPr/>
          <p:nvPr/>
        </p:nvGrpSpPr>
        <p:grpSpPr>
          <a:xfrm>
            <a:off x="5008939" y="7864060"/>
            <a:ext cx="7960477" cy="1394240"/>
            <a:chOff x="0" y="0"/>
            <a:chExt cx="3770584" cy="660400"/>
          </a:xfrm>
        </p:grpSpPr>
        <p:sp>
          <p:nvSpPr>
            <p:cNvPr id="11" name="Freeform 11"/>
            <p:cNvSpPr/>
            <p:nvPr/>
          </p:nvSpPr>
          <p:spPr>
            <a:xfrm>
              <a:off x="0" y="0"/>
              <a:ext cx="3770585" cy="660400"/>
            </a:xfrm>
            <a:custGeom>
              <a:avLst/>
              <a:gdLst/>
              <a:ahLst/>
              <a:cxnLst/>
              <a:rect l="l" t="t" r="r" b="b"/>
              <a:pathLst>
                <a:path w="3770585" h="660400">
                  <a:moveTo>
                    <a:pt x="3646124" y="660400"/>
                  </a:moveTo>
                  <a:lnTo>
                    <a:pt x="124460" y="660400"/>
                  </a:lnTo>
                  <a:cubicBezTo>
                    <a:pt x="55880" y="660400"/>
                    <a:pt x="0" y="604520"/>
                    <a:pt x="0" y="535940"/>
                  </a:cubicBezTo>
                  <a:lnTo>
                    <a:pt x="0" y="124460"/>
                  </a:lnTo>
                  <a:cubicBezTo>
                    <a:pt x="0" y="55880"/>
                    <a:pt x="55880" y="0"/>
                    <a:pt x="124460" y="0"/>
                  </a:cubicBezTo>
                  <a:lnTo>
                    <a:pt x="3646124" y="0"/>
                  </a:lnTo>
                  <a:cubicBezTo>
                    <a:pt x="3714704" y="0"/>
                    <a:pt x="3770585" y="55880"/>
                    <a:pt x="3770585" y="124460"/>
                  </a:cubicBezTo>
                  <a:lnTo>
                    <a:pt x="3770585" y="535940"/>
                  </a:lnTo>
                  <a:cubicBezTo>
                    <a:pt x="3770585" y="604520"/>
                    <a:pt x="3714704" y="660400"/>
                    <a:pt x="3646124" y="660400"/>
                  </a:cubicBezTo>
                  <a:close/>
                </a:path>
              </a:pathLst>
            </a:custGeom>
            <a:solidFill>
              <a:srgbClr val="FFFFFF"/>
            </a:solidFill>
          </p:spPr>
        </p:sp>
      </p:grpSp>
      <p:sp>
        <p:nvSpPr>
          <p:cNvPr id="12" name="TextBox 12"/>
          <p:cNvSpPr txBox="1"/>
          <p:nvPr/>
        </p:nvSpPr>
        <p:spPr>
          <a:xfrm>
            <a:off x="5738497" y="3047912"/>
            <a:ext cx="6501360" cy="874395"/>
          </a:xfrm>
          <a:prstGeom prst="rect">
            <a:avLst/>
          </a:prstGeom>
        </p:spPr>
        <p:txBody>
          <a:bodyPr lIns="0" tIns="0" rIns="0" bIns="0" rtlCol="0" anchor="t">
            <a:spAutoFit/>
          </a:bodyPr>
          <a:lstStyle/>
          <a:p>
            <a:pPr>
              <a:lnSpc>
                <a:spcPts val="7200"/>
              </a:lnSpc>
            </a:pPr>
            <a:r>
              <a:rPr lang="en-US" sz="4800">
                <a:solidFill>
                  <a:srgbClr val="000000"/>
                </a:solidFill>
                <a:latin typeface="Be Vietnam"/>
              </a:rPr>
              <a:t>Regular Decision</a:t>
            </a:r>
          </a:p>
        </p:txBody>
      </p:sp>
      <p:sp>
        <p:nvSpPr>
          <p:cNvPr id="13" name="Freeform 13"/>
          <p:cNvSpPr/>
          <p:nvPr/>
        </p:nvSpPr>
        <p:spPr>
          <a:xfrm rot="923271">
            <a:off x="15838068" y="6629030"/>
            <a:ext cx="3711532" cy="4297564"/>
          </a:xfrm>
          <a:custGeom>
            <a:avLst/>
            <a:gdLst/>
            <a:ahLst/>
            <a:cxnLst/>
            <a:rect l="l" t="t" r="r" b="b"/>
            <a:pathLst>
              <a:path w="3711532" h="4297564">
                <a:moveTo>
                  <a:pt x="0" y="0"/>
                </a:moveTo>
                <a:lnTo>
                  <a:pt x="3711532" y="0"/>
                </a:lnTo>
                <a:lnTo>
                  <a:pt x="3711532" y="4297564"/>
                </a:lnTo>
                <a:lnTo>
                  <a:pt x="0" y="42975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rot="684378">
            <a:off x="7605232" y="-2317117"/>
            <a:ext cx="2767891" cy="3731226"/>
          </a:xfrm>
          <a:custGeom>
            <a:avLst/>
            <a:gdLst/>
            <a:ahLst/>
            <a:cxnLst/>
            <a:rect l="l" t="t" r="r" b="b"/>
            <a:pathLst>
              <a:path w="2767891" h="3731226">
                <a:moveTo>
                  <a:pt x="0" y="0"/>
                </a:moveTo>
                <a:lnTo>
                  <a:pt x="2767891" y="0"/>
                </a:lnTo>
                <a:lnTo>
                  <a:pt x="2767891" y="3731225"/>
                </a:lnTo>
                <a:lnTo>
                  <a:pt x="0" y="373122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5" name="TextBox 15"/>
          <p:cNvSpPr txBox="1"/>
          <p:nvPr/>
        </p:nvSpPr>
        <p:spPr>
          <a:xfrm>
            <a:off x="5738497" y="4634865"/>
            <a:ext cx="6501360" cy="874395"/>
          </a:xfrm>
          <a:prstGeom prst="rect">
            <a:avLst/>
          </a:prstGeom>
        </p:spPr>
        <p:txBody>
          <a:bodyPr lIns="0" tIns="0" rIns="0" bIns="0" rtlCol="0" anchor="t">
            <a:spAutoFit/>
          </a:bodyPr>
          <a:lstStyle/>
          <a:p>
            <a:pPr>
              <a:lnSpc>
                <a:spcPts val="7200"/>
              </a:lnSpc>
            </a:pPr>
            <a:r>
              <a:rPr lang="en-US" sz="4800">
                <a:solidFill>
                  <a:srgbClr val="000000"/>
                </a:solidFill>
                <a:latin typeface="Be Vietnam"/>
              </a:rPr>
              <a:t>Rolling Admissions</a:t>
            </a:r>
          </a:p>
        </p:txBody>
      </p:sp>
      <p:sp>
        <p:nvSpPr>
          <p:cNvPr id="16" name="TextBox 16"/>
          <p:cNvSpPr txBox="1"/>
          <p:nvPr/>
        </p:nvSpPr>
        <p:spPr>
          <a:xfrm>
            <a:off x="5738497" y="6402114"/>
            <a:ext cx="6501360" cy="874395"/>
          </a:xfrm>
          <a:prstGeom prst="rect">
            <a:avLst/>
          </a:prstGeom>
        </p:spPr>
        <p:txBody>
          <a:bodyPr lIns="0" tIns="0" rIns="0" bIns="0" rtlCol="0" anchor="t">
            <a:spAutoFit/>
          </a:bodyPr>
          <a:lstStyle/>
          <a:p>
            <a:pPr>
              <a:lnSpc>
                <a:spcPts val="7200"/>
              </a:lnSpc>
            </a:pPr>
            <a:r>
              <a:rPr lang="en-US" sz="4800">
                <a:solidFill>
                  <a:srgbClr val="000000"/>
                </a:solidFill>
                <a:latin typeface="Be Vietnam"/>
              </a:rPr>
              <a:t>Early Action</a:t>
            </a:r>
          </a:p>
        </p:txBody>
      </p:sp>
      <p:sp>
        <p:nvSpPr>
          <p:cNvPr id="17" name="TextBox 17"/>
          <p:cNvSpPr txBox="1"/>
          <p:nvPr/>
        </p:nvSpPr>
        <p:spPr>
          <a:xfrm>
            <a:off x="5738497" y="8052545"/>
            <a:ext cx="6501360" cy="874395"/>
          </a:xfrm>
          <a:prstGeom prst="rect">
            <a:avLst/>
          </a:prstGeom>
        </p:spPr>
        <p:txBody>
          <a:bodyPr lIns="0" tIns="0" rIns="0" bIns="0" rtlCol="0" anchor="t">
            <a:spAutoFit/>
          </a:bodyPr>
          <a:lstStyle/>
          <a:p>
            <a:pPr>
              <a:lnSpc>
                <a:spcPts val="7200"/>
              </a:lnSpc>
            </a:pPr>
            <a:r>
              <a:rPr lang="en-US" sz="4800">
                <a:solidFill>
                  <a:srgbClr val="000000"/>
                </a:solidFill>
                <a:latin typeface="Be Vietnam"/>
              </a:rPr>
              <a:t>Early Decision 1 and 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6BCB"/>
        </a:solidFill>
        <a:effectLst/>
      </p:bgPr>
    </p:bg>
    <p:spTree>
      <p:nvGrpSpPr>
        <p:cNvPr id="1" name=""/>
        <p:cNvGrpSpPr/>
        <p:nvPr/>
      </p:nvGrpSpPr>
      <p:grpSpPr>
        <a:xfrm>
          <a:off x="0" y="0"/>
          <a:ext cx="0" cy="0"/>
          <a:chOff x="0" y="0"/>
          <a:chExt cx="0" cy="0"/>
        </a:xfrm>
      </p:grpSpPr>
      <p:sp>
        <p:nvSpPr>
          <p:cNvPr id="2" name="Freeform 2"/>
          <p:cNvSpPr/>
          <p:nvPr/>
        </p:nvSpPr>
        <p:spPr>
          <a:xfrm rot="1660367">
            <a:off x="6331385" y="504759"/>
            <a:ext cx="610386" cy="1086447"/>
          </a:xfrm>
          <a:custGeom>
            <a:avLst/>
            <a:gdLst/>
            <a:ahLst/>
            <a:cxnLst/>
            <a:rect l="l" t="t" r="r" b="b"/>
            <a:pathLst>
              <a:path w="610386" h="1086447">
                <a:moveTo>
                  <a:pt x="0" y="0"/>
                </a:moveTo>
                <a:lnTo>
                  <a:pt x="610385" y="0"/>
                </a:lnTo>
                <a:lnTo>
                  <a:pt x="610385" y="1086447"/>
                </a:lnTo>
                <a:lnTo>
                  <a:pt x="0" y="10864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1660367">
            <a:off x="17666361" y="573939"/>
            <a:ext cx="610386" cy="1086447"/>
          </a:xfrm>
          <a:custGeom>
            <a:avLst/>
            <a:gdLst/>
            <a:ahLst/>
            <a:cxnLst/>
            <a:rect l="l" t="t" r="r" b="b"/>
            <a:pathLst>
              <a:path w="610386" h="1086447">
                <a:moveTo>
                  <a:pt x="0" y="0"/>
                </a:moveTo>
                <a:lnTo>
                  <a:pt x="610386" y="0"/>
                </a:lnTo>
                <a:lnTo>
                  <a:pt x="610386" y="1086447"/>
                </a:lnTo>
                <a:lnTo>
                  <a:pt x="0" y="10864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660367">
            <a:off x="17143793" y="3020408"/>
            <a:ext cx="610386" cy="1086447"/>
          </a:xfrm>
          <a:custGeom>
            <a:avLst/>
            <a:gdLst/>
            <a:ahLst/>
            <a:cxnLst/>
            <a:rect l="l" t="t" r="r" b="b"/>
            <a:pathLst>
              <a:path w="610386" h="1086447">
                <a:moveTo>
                  <a:pt x="0" y="0"/>
                </a:moveTo>
                <a:lnTo>
                  <a:pt x="610386" y="0"/>
                </a:lnTo>
                <a:lnTo>
                  <a:pt x="610386" y="1086447"/>
                </a:lnTo>
                <a:lnTo>
                  <a:pt x="0" y="10864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1660367">
            <a:off x="13635087" y="457134"/>
            <a:ext cx="610386" cy="1086447"/>
          </a:xfrm>
          <a:custGeom>
            <a:avLst/>
            <a:gdLst/>
            <a:ahLst/>
            <a:cxnLst/>
            <a:rect l="l" t="t" r="r" b="b"/>
            <a:pathLst>
              <a:path w="610386" h="1086447">
                <a:moveTo>
                  <a:pt x="0" y="0"/>
                </a:moveTo>
                <a:lnTo>
                  <a:pt x="610385" y="0"/>
                </a:lnTo>
                <a:lnTo>
                  <a:pt x="610385" y="1086447"/>
                </a:lnTo>
                <a:lnTo>
                  <a:pt x="0" y="10864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rot="1660367">
            <a:off x="9639376" y="-385960"/>
            <a:ext cx="610386" cy="1086447"/>
          </a:xfrm>
          <a:custGeom>
            <a:avLst/>
            <a:gdLst/>
            <a:ahLst/>
            <a:cxnLst/>
            <a:rect l="l" t="t" r="r" b="b"/>
            <a:pathLst>
              <a:path w="610386" h="1086447">
                <a:moveTo>
                  <a:pt x="0" y="0"/>
                </a:moveTo>
                <a:lnTo>
                  <a:pt x="610385" y="0"/>
                </a:lnTo>
                <a:lnTo>
                  <a:pt x="610385" y="1086447"/>
                </a:lnTo>
                <a:lnTo>
                  <a:pt x="0" y="10864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1660367">
            <a:off x="3484198" y="-543223"/>
            <a:ext cx="610386" cy="1086447"/>
          </a:xfrm>
          <a:custGeom>
            <a:avLst/>
            <a:gdLst/>
            <a:ahLst/>
            <a:cxnLst/>
            <a:rect l="l" t="t" r="r" b="b"/>
            <a:pathLst>
              <a:path w="610386" h="1086447">
                <a:moveTo>
                  <a:pt x="0" y="0"/>
                </a:moveTo>
                <a:lnTo>
                  <a:pt x="610386" y="0"/>
                </a:lnTo>
                <a:lnTo>
                  <a:pt x="610386" y="1086446"/>
                </a:lnTo>
                <a:lnTo>
                  <a:pt x="0" y="108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8" name="Group 8"/>
          <p:cNvGrpSpPr/>
          <p:nvPr/>
        </p:nvGrpSpPr>
        <p:grpSpPr>
          <a:xfrm>
            <a:off x="1028700" y="157263"/>
            <a:ext cx="16230600" cy="4986237"/>
            <a:chOff x="0" y="0"/>
            <a:chExt cx="5490351" cy="1686702"/>
          </a:xfrm>
        </p:grpSpPr>
        <p:sp>
          <p:nvSpPr>
            <p:cNvPr id="9" name="Freeform 9"/>
            <p:cNvSpPr/>
            <p:nvPr/>
          </p:nvSpPr>
          <p:spPr>
            <a:xfrm>
              <a:off x="0" y="0"/>
              <a:ext cx="5490351" cy="1686702"/>
            </a:xfrm>
            <a:custGeom>
              <a:avLst/>
              <a:gdLst/>
              <a:ahLst/>
              <a:cxnLst/>
              <a:rect l="l" t="t" r="r" b="b"/>
              <a:pathLst>
                <a:path w="5490351" h="1686702">
                  <a:moveTo>
                    <a:pt x="5365891" y="1686702"/>
                  </a:moveTo>
                  <a:lnTo>
                    <a:pt x="124460" y="1686702"/>
                  </a:lnTo>
                  <a:cubicBezTo>
                    <a:pt x="55880" y="1686702"/>
                    <a:pt x="0" y="1630822"/>
                    <a:pt x="0" y="1562242"/>
                  </a:cubicBezTo>
                  <a:lnTo>
                    <a:pt x="0" y="124460"/>
                  </a:lnTo>
                  <a:cubicBezTo>
                    <a:pt x="0" y="55880"/>
                    <a:pt x="55880" y="0"/>
                    <a:pt x="124460" y="0"/>
                  </a:cubicBezTo>
                  <a:lnTo>
                    <a:pt x="5365891" y="0"/>
                  </a:lnTo>
                  <a:cubicBezTo>
                    <a:pt x="5434471" y="0"/>
                    <a:pt x="5490351" y="55880"/>
                    <a:pt x="5490351" y="124460"/>
                  </a:cubicBezTo>
                  <a:lnTo>
                    <a:pt x="5490351" y="1562242"/>
                  </a:lnTo>
                  <a:cubicBezTo>
                    <a:pt x="5490351" y="1630822"/>
                    <a:pt x="5434471" y="1686702"/>
                    <a:pt x="5365891" y="1686702"/>
                  </a:cubicBezTo>
                  <a:close/>
                </a:path>
              </a:pathLst>
            </a:custGeom>
            <a:solidFill>
              <a:srgbClr val="F14975"/>
            </a:solidFill>
          </p:spPr>
        </p:sp>
      </p:grpSp>
      <p:sp>
        <p:nvSpPr>
          <p:cNvPr id="10" name="TextBox 10"/>
          <p:cNvSpPr txBox="1"/>
          <p:nvPr/>
        </p:nvSpPr>
        <p:spPr>
          <a:xfrm>
            <a:off x="1505858" y="275263"/>
            <a:ext cx="15180286" cy="1000125"/>
          </a:xfrm>
          <a:prstGeom prst="rect">
            <a:avLst/>
          </a:prstGeom>
        </p:spPr>
        <p:txBody>
          <a:bodyPr lIns="0" tIns="0" rIns="0" bIns="0" rtlCol="0" anchor="t">
            <a:spAutoFit/>
          </a:bodyPr>
          <a:lstStyle/>
          <a:p>
            <a:pPr algn="ctr">
              <a:lnSpc>
                <a:spcPts val="7800"/>
              </a:lnSpc>
            </a:pPr>
            <a:r>
              <a:rPr lang="en-US" sz="6500">
                <a:solidFill>
                  <a:srgbClr val="FFFFFF"/>
                </a:solidFill>
                <a:latin typeface="Genty Sans"/>
              </a:rPr>
              <a:t>Important Info about Common App</a:t>
            </a:r>
          </a:p>
        </p:txBody>
      </p:sp>
      <p:sp>
        <p:nvSpPr>
          <p:cNvPr id="11" name="Freeform 11"/>
          <p:cNvSpPr/>
          <p:nvPr/>
        </p:nvSpPr>
        <p:spPr>
          <a:xfrm rot="1660367">
            <a:off x="678098" y="7606828"/>
            <a:ext cx="610386" cy="1086447"/>
          </a:xfrm>
          <a:custGeom>
            <a:avLst/>
            <a:gdLst/>
            <a:ahLst/>
            <a:cxnLst/>
            <a:rect l="l" t="t" r="r" b="b"/>
            <a:pathLst>
              <a:path w="610386" h="1086447">
                <a:moveTo>
                  <a:pt x="0" y="0"/>
                </a:moveTo>
                <a:lnTo>
                  <a:pt x="610385" y="0"/>
                </a:lnTo>
                <a:lnTo>
                  <a:pt x="610385" y="1086447"/>
                </a:lnTo>
                <a:lnTo>
                  <a:pt x="0" y="10864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p:cNvSpPr/>
          <p:nvPr/>
        </p:nvSpPr>
        <p:spPr>
          <a:xfrm rot="1660367">
            <a:off x="9927640" y="8879719"/>
            <a:ext cx="610386" cy="1086447"/>
          </a:xfrm>
          <a:custGeom>
            <a:avLst/>
            <a:gdLst/>
            <a:ahLst/>
            <a:cxnLst/>
            <a:rect l="l" t="t" r="r" b="b"/>
            <a:pathLst>
              <a:path w="610386" h="1086447">
                <a:moveTo>
                  <a:pt x="0" y="0"/>
                </a:moveTo>
                <a:lnTo>
                  <a:pt x="610385" y="0"/>
                </a:lnTo>
                <a:lnTo>
                  <a:pt x="610385" y="1086447"/>
                </a:lnTo>
                <a:lnTo>
                  <a:pt x="0" y="10864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p:cNvSpPr/>
          <p:nvPr/>
        </p:nvSpPr>
        <p:spPr>
          <a:xfrm rot="1660367">
            <a:off x="16886191" y="8582992"/>
            <a:ext cx="610386" cy="1086447"/>
          </a:xfrm>
          <a:custGeom>
            <a:avLst/>
            <a:gdLst/>
            <a:ahLst/>
            <a:cxnLst/>
            <a:rect l="l" t="t" r="r" b="b"/>
            <a:pathLst>
              <a:path w="610386" h="1086447">
                <a:moveTo>
                  <a:pt x="0" y="0"/>
                </a:moveTo>
                <a:lnTo>
                  <a:pt x="610386" y="0"/>
                </a:lnTo>
                <a:lnTo>
                  <a:pt x="610386" y="1086447"/>
                </a:lnTo>
                <a:lnTo>
                  <a:pt x="0" y="10864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14"/>
          <p:cNvSpPr/>
          <p:nvPr/>
        </p:nvSpPr>
        <p:spPr>
          <a:xfrm rot="1660367">
            <a:off x="2039959" y="9455191"/>
            <a:ext cx="610386" cy="1086447"/>
          </a:xfrm>
          <a:custGeom>
            <a:avLst/>
            <a:gdLst/>
            <a:ahLst/>
            <a:cxnLst/>
            <a:rect l="l" t="t" r="r" b="b"/>
            <a:pathLst>
              <a:path w="610386" h="1086447">
                <a:moveTo>
                  <a:pt x="0" y="0"/>
                </a:moveTo>
                <a:lnTo>
                  <a:pt x="610386" y="0"/>
                </a:lnTo>
                <a:lnTo>
                  <a:pt x="610386" y="1086446"/>
                </a:lnTo>
                <a:lnTo>
                  <a:pt x="0" y="108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Freeform 15"/>
          <p:cNvSpPr/>
          <p:nvPr/>
        </p:nvSpPr>
        <p:spPr>
          <a:xfrm rot="1660367">
            <a:off x="5808817" y="9638141"/>
            <a:ext cx="610386" cy="1086447"/>
          </a:xfrm>
          <a:custGeom>
            <a:avLst/>
            <a:gdLst/>
            <a:ahLst/>
            <a:cxnLst/>
            <a:rect l="l" t="t" r="r" b="b"/>
            <a:pathLst>
              <a:path w="610386" h="1086447">
                <a:moveTo>
                  <a:pt x="0" y="0"/>
                </a:moveTo>
                <a:lnTo>
                  <a:pt x="610386" y="0"/>
                </a:lnTo>
                <a:lnTo>
                  <a:pt x="610386" y="1086447"/>
                </a:lnTo>
                <a:lnTo>
                  <a:pt x="0" y="10864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16"/>
          <p:cNvSpPr/>
          <p:nvPr/>
        </p:nvSpPr>
        <p:spPr>
          <a:xfrm rot="1660367">
            <a:off x="13635087" y="9586513"/>
            <a:ext cx="610386" cy="1086447"/>
          </a:xfrm>
          <a:custGeom>
            <a:avLst/>
            <a:gdLst/>
            <a:ahLst/>
            <a:cxnLst/>
            <a:rect l="l" t="t" r="r" b="b"/>
            <a:pathLst>
              <a:path w="610386" h="1086447">
                <a:moveTo>
                  <a:pt x="0" y="0"/>
                </a:moveTo>
                <a:lnTo>
                  <a:pt x="610385" y="0"/>
                </a:lnTo>
                <a:lnTo>
                  <a:pt x="610385" y="1086447"/>
                </a:lnTo>
                <a:lnTo>
                  <a:pt x="0" y="10864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7" name="Freeform 17"/>
          <p:cNvSpPr/>
          <p:nvPr/>
        </p:nvSpPr>
        <p:spPr>
          <a:xfrm rot="1660367">
            <a:off x="-367038" y="4814243"/>
            <a:ext cx="610386" cy="1086447"/>
          </a:xfrm>
          <a:custGeom>
            <a:avLst/>
            <a:gdLst/>
            <a:ahLst/>
            <a:cxnLst/>
            <a:rect l="l" t="t" r="r" b="b"/>
            <a:pathLst>
              <a:path w="610386" h="1086447">
                <a:moveTo>
                  <a:pt x="0" y="0"/>
                </a:moveTo>
                <a:lnTo>
                  <a:pt x="610386" y="0"/>
                </a:lnTo>
                <a:lnTo>
                  <a:pt x="610386" y="1086447"/>
                </a:lnTo>
                <a:lnTo>
                  <a:pt x="0" y="10864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8" name="Freeform 18"/>
          <p:cNvSpPr/>
          <p:nvPr/>
        </p:nvSpPr>
        <p:spPr>
          <a:xfrm rot="1660367">
            <a:off x="-47820" y="923859"/>
            <a:ext cx="610386" cy="1086447"/>
          </a:xfrm>
          <a:custGeom>
            <a:avLst/>
            <a:gdLst/>
            <a:ahLst/>
            <a:cxnLst/>
            <a:rect l="l" t="t" r="r" b="b"/>
            <a:pathLst>
              <a:path w="610386" h="1086447">
                <a:moveTo>
                  <a:pt x="0" y="0"/>
                </a:moveTo>
                <a:lnTo>
                  <a:pt x="610386" y="0"/>
                </a:lnTo>
                <a:lnTo>
                  <a:pt x="610386" y="1086447"/>
                </a:lnTo>
                <a:lnTo>
                  <a:pt x="0" y="10864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9" name="Freeform 19"/>
          <p:cNvSpPr/>
          <p:nvPr/>
        </p:nvSpPr>
        <p:spPr>
          <a:xfrm rot="1660367">
            <a:off x="17982807" y="6059893"/>
            <a:ext cx="610386" cy="1086447"/>
          </a:xfrm>
          <a:custGeom>
            <a:avLst/>
            <a:gdLst/>
            <a:ahLst/>
            <a:cxnLst/>
            <a:rect l="l" t="t" r="r" b="b"/>
            <a:pathLst>
              <a:path w="610386" h="1086447">
                <a:moveTo>
                  <a:pt x="0" y="0"/>
                </a:moveTo>
                <a:lnTo>
                  <a:pt x="610386" y="0"/>
                </a:lnTo>
                <a:lnTo>
                  <a:pt x="610386" y="1086446"/>
                </a:lnTo>
                <a:lnTo>
                  <a:pt x="0" y="108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0" name="Group 20"/>
          <p:cNvGrpSpPr/>
          <p:nvPr/>
        </p:nvGrpSpPr>
        <p:grpSpPr>
          <a:xfrm>
            <a:off x="1028700" y="1230933"/>
            <a:ext cx="16230600" cy="8767481"/>
            <a:chOff x="0" y="0"/>
            <a:chExt cx="5490351" cy="2965790"/>
          </a:xfrm>
        </p:grpSpPr>
        <p:sp>
          <p:nvSpPr>
            <p:cNvPr id="21" name="Freeform 21"/>
            <p:cNvSpPr/>
            <p:nvPr/>
          </p:nvSpPr>
          <p:spPr>
            <a:xfrm>
              <a:off x="0" y="0"/>
              <a:ext cx="5490351" cy="2965790"/>
            </a:xfrm>
            <a:custGeom>
              <a:avLst/>
              <a:gdLst/>
              <a:ahLst/>
              <a:cxnLst/>
              <a:rect l="l" t="t" r="r" b="b"/>
              <a:pathLst>
                <a:path w="5490351" h="2965790">
                  <a:moveTo>
                    <a:pt x="5365891" y="2965790"/>
                  </a:moveTo>
                  <a:lnTo>
                    <a:pt x="124460" y="2965790"/>
                  </a:lnTo>
                  <a:cubicBezTo>
                    <a:pt x="55880" y="2965790"/>
                    <a:pt x="0" y="2909910"/>
                    <a:pt x="0" y="2841330"/>
                  </a:cubicBezTo>
                  <a:lnTo>
                    <a:pt x="0" y="124460"/>
                  </a:lnTo>
                  <a:cubicBezTo>
                    <a:pt x="0" y="55880"/>
                    <a:pt x="55880" y="0"/>
                    <a:pt x="124460" y="0"/>
                  </a:cubicBezTo>
                  <a:lnTo>
                    <a:pt x="5365891" y="0"/>
                  </a:lnTo>
                  <a:cubicBezTo>
                    <a:pt x="5434471" y="0"/>
                    <a:pt x="5490351" y="55880"/>
                    <a:pt x="5490351" y="124460"/>
                  </a:cubicBezTo>
                  <a:lnTo>
                    <a:pt x="5490351" y="2841330"/>
                  </a:lnTo>
                  <a:cubicBezTo>
                    <a:pt x="5490351" y="2909910"/>
                    <a:pt x="5434471" y="2965790"/>
                    <a:pt x="5365891" y="2965790"/>
                  </a:cubicBezTo>
                  <a:close/>
                </a:path>
              </a:pathLst>
            </a:custGeom>
            <a:solidFill>
              <a:srgbClr val="FFFFFF"/>
            </a:solidFill>
          </p:spPr>
        </p:sp>
      </p:grpSp>
      <p:sp>
        <p:nvSpPr>
          <p:cNvPr id="22" name="TextBox 22"/>
          <p:cNvSpPr txBox="1"/>
          <p:nvPr/>
        </p:nvSpPr>
        <p:spPr>
          <a:xfrm>
            <a:off x="1191345" y="1419457"/>
            <a:ext cx="16162684" cy="8775065"/>
          </a:xfrm>
          <a:prstGeom prst="rect">
            <a:avLst/>
          </a:prstGeom>
        </p:spPr>
        <p:txBody>
          <a:bodyPr lIns="0" tIns="0" rIns="0" bIns="0" rtlCol="0" anchor="t">
            <a:spAutoFit/>
          </a:bodyPr>
          <a:lstStyle/>
          <a:p>
            <a:pPr>
              <a:lnSpc>
                <a:spcPts val="4059"/>
              </a:lnSpc>
            </a:pPr>
            <a:r>
              <a:rPr lang="en-US" sz="2899">
                <a:solidFill>
                  <a:srgbClr val="000000"/>
                </a:solidFill>
                <a:latin typeface="Poppins Light"/>
              </a:rPr>
              <a:t>IF YOU ARE APPLYING TO ANY COLLEGE USING THE COMMON APP, things you can do now/this summer include:​</a:t>
            </a:r>
          </a:p>
          <a:p>
            <a:pPr marL="626109" lvl="1" indent="-313054">
              <a:lnSpc>
                <a:spcPts val="4059"/>
              </a:lnSpc>
              <a:buAutoNum type="arabicPeriod"/>
            </a:pPr>
            <a:r>
              <a:rPr lang="en-US" sz="2899">
                <a:solidFill>
                  <a:srgbClr val="000000"/>
                </a:solidFill>
                <a:latin typeface="Poppins Light"/>
              </a:rPr>
              <a:t>Go to </a:t>
            </a:r>
            <a:r>
              <a:rPr lang="en-US" sz="2899" u="sng">
                <a:solidFill>
                  <a:srgbClr val="1F7DB5"/>
                </a:solidFill>
                <a:latin typeface="Poppins Light Bold"/>
                <a:hlinkClick r:id="rId5" tooltip="http://www.commonapp.org/"/>
              </a:rPr>
              <a:t>www.commonapp.org</a:t>
            </a:r>
            <a:r>
              <a:rPr lang="en-US" sz="2899">
                <a:solidFill>
                  <a:srgbClr val="000000"/>
                </a:solidFill>
                <a:latin typeface="Poppins Light"/>
              </a:rPr>
              <a:t> and </a:t>
            </a:r>
            <a:r>
              <a:rPr lang="en-US" sz="2899" u="sng">
                <a:solidFill>
                  <a:srgbClr val="000000"/>
                </a:solidFill>
                <a:latin typeface="Poppins Light Bold"/>
              </a:rPr>
              <a:t>Create an account.​</a:t>
            </a:r>
          </a:p>
          <a:p>
            <a:pPr marL="626109" lvl="1" indent="-313054">
              <a:lnSpc>
                <a:spcPts val="4059"/>
              </a:lnSpc>
              <a:buAutoNum type="arabicPeriod"/>
            </a:pPr>
            <a:r>
              <a:rPr lang="en-US" sz="2899">
                <a:solidFill>
                  <a:srgbClr val="000000"/>
                </a:solidFill>
                <a:latin typeface="Poppins Light"/>
              </a:rPr>
              <a:t>Complete the Common Application “Profile”, “Activities”, and “Education” Sections.​</a:t>
            </a:r>
          </a:p>
          <a:p>
            <a:pPr marL="626109" lvl="1" indent="-313054">
              <a:lnSpc>
                <a:spcPts val="4059"/>
              </a:lnSpc>
              <a:buAutoNum type="arabicPeriod"/>
            </a:pPr>
            <a:r>
              <a:rPr lang="en-US" sz="2899">
                <a:solidFill>
                  <a:srgbClr val="000000"/>
                </a:solidFill>
                <a:latin typeface="Poppins Light"/>
              </a:rPr>
              <a:t>Go to COLLEGE SEARCH tab and list the colleges you are applying to.​</a:t>
            </a:r>
          </a:p>
          <a:p>
            <a:pPr marL="626109" lvl="1" indent="-313054">
              <a:lnSpc>
                <a:spcPts val="4059"/>
              </a:lnSpc>
              <a:buAutoNum type="arabicPeriod"/>
            </a:pPr>
            <a:r>
              <a:rPr lang="en-US" sz="2899">
                <a:solidFill>
                  <a:srgbClr val="000000"/>
                </a:solidFill>
                <a:latin typeface="Poppins Light"/>
              </a:rPr>
              <a:t>Go to MY COLLEGES tab and click on “Recommenders and FERPA” and Complete the FERPA Waiver.   </a:t>
            </a:r>
          </a:p>
          <a:p>
            <a:pPr>
              <a:lnSpc>
                <a:spcPts val="4059"/>
              </a:lnSpc>
            </a:pPr>
            <a:endParaRPr lang="en-US" sz="2899">
              <a:solidFill>
                <a:srgbClr val="000000"/>
              </a:solidFill>
              <a:latin typeface="Poppins Light"/>
            </a:endParaRPr>
          </a:p>
          <a:p>
            <a:pPr>
              <a:lnSpc>
                <a:spcPts val="4059"/>
              </a:lnSpc>
            </a:pPr>
            <a:r>
              <a:rPr lang="en-US" sz="2899">
                <a:solidFill>
                  <a:srgbClr val="000000"/>
                </a:solidFill>
                <a:latin typeface="Poppins Light"/>
              </a:rPr>
              <a:t>NOTE: </a:t>
            </a:r>
            <a:r>
              <a:rPr lang="en-US" sz="2899" u="sng">
                <a:solidFill>
                  <a:srgbClr val="000000"/>
                </a:solidFill>
                <a:latin typeface="Poppins Light"/>
              </a:rPr>
              <a:t>DO NOT request any Letters of Recommendations through Common App</a:t>
            </a:r>
          </a:p>
          <a:p>
            <a:pPr marL="626109" lvl="1" indent="-313054">
              <a:lnSpc>
                <a:spcPts val="4059"/>
              </a:lnSpc>
              <a:buFont typeface="Arial"/>
              <a:buChar char="•"/>
            </a:pPr>
            <a:r>
              <a:rPr lang="en-US" sz="2899">
                <a:solidFill>
                  <a:srgbClr val="000000"/>
                </a:solidFill>
                <a:latin typeface="Poppins Light"/>
              </a:rPr>
              <a:t>​</a:t>
            </a:r>
            <a:r>
              <a:rPr lang="en-US" sz="2899" u="sng">
                <a:solidFill>
                  <a:srgbClr val="000000"/>
                </a:solidFill>
                <a:latin typeface="Poppins Light Bold"/>
              </a:rPr>
              <a:t>In the fall</a:t>
            </a:r>
            <a:r>
              <a:rPr lang="en-US" sz="2899">
                <a:solidFill>
                  <a:srgbClr val="000000"/>
                </a:solidFill>
                <a:latin typeface="Poppins Light Bold"/>
              </a:rPr>
              <a:t>, </a:t>
            </a:r>
            <a:r>
              <a:rPr lang="en-US" sz="2899">
                <a:solidFill>
                  <a:srgbClr val="000000"/>
                </a:solidFill>
                <a:latin typeface="Poppins Light"/>
              </a:rPr>
              <a:t>you will “match” your Common App account to Naviance. You must not request any recommendations or school records through your Common App account. ​</a:t>
            </a:r>
          </a:p>
          <a:p>
            <a:pPr marL="626109" lvl="1" indent="-313054">
              <a:lnSpc>
                <a:spcPts val="4059"/>
              </a:lnSpc>
              <a:buFont typeface="Arial"/>
              <a:buChar char="•"/>
            </a:pPr>
            <a:r>
              <a:rPr lang="en-US" sz="2899">
                <a:solidFill>
                  <a:srgbClr val="000000"/>
                </a:solidFill>
                <a:latin typeface="Poppins Light"/>
              </a:rPr>
              <a:t>All recommendations must be requested through Naviance in the fall.​</a:t>
            </a:r>
          </a:p>
          <a:p>
            <a:pPr>
              <a:lnSpc>
                <a:spcPts val="4059"/>
              </a:lnSpc>
            </a:pPr>
            <a:r>
              <a:rPr lang="en-US" sz="2899">
                <a:solidFill>
                  <a:srgbClr val="000000"/>
                </a:solidFill>
                <a:latin typeface="Poppins Light"/>
              </a:rPr>
              <a:t>​</a:t>
            </a:r>
          </a:p>
          <a:p>
            <a:pPr algn="ctr">
              <a:lnSpc>
                <a:spcPts val="4059"/>
              </a:lnSpc>
            </a:pPr>
            <a:r>
              <a:rPr lang="en-US" sz="2899" u="sng">
                <a:solidFill>
                  <a:srgbClr val="F14975"/>
                </a:solidFill>
                <a:latin typeface="Poppins Light Bold"/>
              </a:rPr>
              <a:t>***You will not be able to request transcripts until September. </a:t>
            </a:r>
          </a:p>
          <a:p>
            <a:pPr algn="ctr">
              <a:lnSpc>
                <a:spcPts val="4059"/>
              </a:lnSpc>
            </a:pPr>
            <a:r>
              <a:rPr lang="en-US" sz="2899" u="sng">
                <a:solidFill>
                  <a:srgbClr val="F14975"/>
                </a:solidFill>
                <a:latin typeface="Poppins Light Bold"/>
              </a:rPr>
              <a:t>Exact date will be announced later. ***</a:t>
            </a:r>
          </a:p>
          <a:p>
            <a:pPr>
              <a:lnSpc>
                <a:spcPts val="4059"/>
              </a:lnSpc>
            </a:pPr>
            <a:endParaRPr lang="en-US" sz="2899" u="sng">
              <a:solidFill>
                <a:srgbClr val="F14975"/>
              </a:solidFill>
              <a:latin typeface="Poppins Light 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grpSp>
        <p:nvGrpSpPr>
          <p:cNvPr id="2" name="Group 2"/>
          <p:cNvGrpSpPr/>
          <p:nvPr/>
        </p:nvGrpSpPr>
        <p:grpSpPr>
          <a:xfrm>
            <a:off x="2952163" y="9592442"/>
            <a:ext cx="169903" cy="169903"/>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4" name="Group 4"/>
          <p:cNvGrpSpPr/>
          <p:nvPr/>
        </p:nvGrpSpPr>
        <p:grpSpPr>
          <a:xfrm>
            <a:off x="12613180" y="518646"/>
            <a:ext cx="169903" cy="169903"/>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4975"/>
            </a:solidFill>
          </p:spPr>
        </p:sp>
      </p:grpSp>
      <p:grpSp>
        <p:nvGrpSpPr>
          <p:cNvPr id="6" name="Group 6"/>
          <p:cNvGrpSpPr/>
          <p:nvPr/>
        </p:nvGrpSpPr>
        <p:grpSpPr>
          <a:xfrm>
            <a:off x="15109013" y="433695"/>
            <a:ext cx="169903" cy="169903"/>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8" name="Group 8"/>
          <p:cNvGrpSpPr/>
          <p:nvPr/>
        </p:nvGrpSpPr>
        <p:grpSpPr>
          <a:xfrm>
            <a:off x="17541706" y="4174635"/>
            <a:ext cx="169903" cy="169903"/>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10" name="Group 10"/>
          <p:cNvGrpSpPr/>
          <p:nvPr/>
        </p:nvGrpSpPr>
        <p:grpSpPr>
          <a:xfrm>
            <a:off x="4435356" y="603597"/>
            <a:ext cx="169903" cy="169903"/>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12" name="Group 12"/>
          <p:cNvGrpSpPr/>
          <p:nvPr/>
        </p:nvGrpSpPr>
        <p:grpSpPr>
          <a:xfrm>
            <a:off x="6564897" y="348743"/>
            <a:ext cx="169903" cy="169903"/>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14" name="Group 14"/>
          <p:cNvGrpSpPr/>
          <p:nvPr/>
        </p:nvGrpSpPr>
        <p:grpSpPr>
          <a:xfrm>
            <a:off x="5972977" y="9762345"/>
            <a:ext cx="169903" cy="169903"/>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16" name="Group 16"/>
          <p:cNvGrpSpPr/>
          <p:nvPr/>
        </p:nvGrpSpPr>
        <p:grpSpPr>
          <a:xfrm>
            <a:off x="9764653" y="603597"/>
            <a:ext cx="169903" cy="169903"/>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18" name="Group 18"/>
          <p:cNvGrpSpPr/>
          <p:nvPr/>
        </p:nvGrpSpPr>
        <p:grpSpPr>
          <a:xfrm>
            <a:off x="17456754" y="9422539"/>
            <a:ext cx="169903" cy="169903"/>
            <a:chOff x="0" y="0"/>
            <a:chExt cx="6350000" cy="6350000"/>
          </a:xfrm>
        </p:grpSpPr>
        <p:sp>
          <p:nvSpPr>
            <p:cNvPr id="19" name="Freeform 1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20" name="Group 20"/>
          <p:cNvGrpSpPr/>
          <p:nvPr/>
        </p:nvGrpSpPr>
        <p:grpSpPr>
          <a:xfrm>
            <a:off x="14619630" y="9592442"/>
            <a:ext cx="169903" cy="169903"/>
            <a:chOff x="0" y="0"/>
            <a:chExt cx="6350000" cy="6350000"/>
          </a:xfrm>
        </p:grpSpPr>
        <p:sp>
          <p:nvSpPr>
            <p:cNvPr id="21" name="Freeform 2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sp>
        <p:nvSpPr>
          <p:cNvPr id="22" name="Freeform 22"/>
          <p:cNvSpPr/>
          <p:nvPr/>
        </p:nvSpPr>
        <p:spPr>
          <a:xfrm>
            <a:off x="543375" y="99592"/>
            <a:ext cx="17201250" cy="10087816"/>
          </a:xfrm>
          <a:custGeom>
            <a:avLst/>
            <a:gdLst/>
            <a:ahLst/>
            <a:cxnLst/>
            <a:rect l="l" t="t" r="r" b="b"/>
            <a:pathLst>
              <a:path w="17201250" h="10087816">
                <a:moveTo>
                  <a:pt x="0" y="0"/>
                </a:moveTo>
                <a:lnTo>
                  <a:pt x="17201250" y="0"/>
                </a:lnTo>
                <a:lnTo>
                  <a:pt x="17201250" y="10087816"/>
                </a:lnTo>
                <a:lnTo>
                  <a:pt x="0" y="10087816"/>
                </a:lnTo>
                <a:lnTo>
                  <a:pt x="0" y="0"/>
                </a:lnTo>
                <a:close/>
              </a:path>
            </a:pathLst>
          </a:custGeom>
          <a:blipFill>
            <a:blip r:embed="rId3"/>
            <a:stretch>
              <a:fillRect/>
            </a:stretch>
          </a:blipFill>
        </p:spPr>
      </p:sp>
      <p:sp>
        <p:nvSpPr>
          <p:cNvPr id="23" name="Freeform 23"/>
          <p:cNvSpPr/>
          <p:nvPr/>
        </p:nvSpPr>
        <p:spPr>
          <a:xfrm rot="-5400000">
            <a:off x="3731807" y="5441446"/>
            <a:ext cx="5927822" cy="3564103"/>
          </a:xfrm>
          <a:custGeom>
            <a:avLst/>
            <a:gdLst/>
            <a:ahLst/>
            <a:cxnLst/>
            <a:rect l="l" t="t" r="r" b="b"/>
            <a:pathLst>
              <a:path w="5927822" h="3564103">
                <a:moveTo>
                  <a:pt x="0" y="0"/>
                </a:moveTo>
                <a:lnTo>
                  <a:pt x="5927822" y="0"/>
                </a:lnTo>
                <a:lnTo>
                  <a:pt x="5927822" y="3564103"/>
                </a:lnTo>
                <a:lnTo>
                  <a:pt x="0" y="35641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CD3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28571"/>
            <a:ext cx="16230600" cy="8429729"/>
            <a:chOff x="0" y="0"/>
            <a:chExt cx="5490351" cy="2851538"/>
          </a:xfrm>
        </p:grpSpPr>
        <p:sp>
          <p:nvSpPr>
            <p:cNvPr id="3" name="Freeform 3"/>
            <p:cNvSpPr/>
            <p:nvPr/>
          </p:nvSpPr>
          <p:spPr>
            <a:xfrm>
              <a:off x="0" y="0"/>
              <a:ext cx="5490351" cy="2851538"/>
            </a:xfrm>
            <a:custGeom>
              <a:avLst/>
              <a:gdLst/>
              <a:ahLst/>
              <a:cxnLst/>
              <a:rect l="l" t="t" r="r" b="b"/>
              <a:pathLst>
                <a:path w="5490351" h="2851538">
                  <a:moveTo>
                    <a:pt x="5365891" y="2851538"/>
                  </a:moveTo>
                  <a:lnTo>
                    <a:pt x="124460" y="2851538"/>
                  </a:lnTo>
                  <a:cubicBezTo>
                    <a:pt x="55880" y="2851538"/>
                    <a:pt x="0" y="2795658"/>
                    <a:pt x="0" y="2727078"/>
                  </a:cubicBezTo>
                  <a:lnTo>
                    <a:pt x="0" y="124460"/>
                  </a:lnTo>
                  <a:cubicBezTo>
                    <a:pt x="0" y="55880"/>
                    <a:pt x="55880" y="0"/>
                    <a:pt x="124460" y="0"/>
                  </a:cubicBezTo>
                  <a:lnTo>
                    <a:pt x="5365891" y="0"/>
                  </a:lnTo>
                  <a:cubicBezTo>
                    <a:pt x="5434471" y="0"/>
                    <a:pt x="5490351" y="55880"/>
                    <a:pt x="5490351" y="124460"/>
                  </a:cubicBezTo>
                  <a:lnTo>
                    <a:pt x="5490351" y="2727078"/>
                  </a:lnTo>
                  <a:cubicBezTo>
                    <a:pt x="5490351" y="2795658"/>
                    <a:pt x="5434471" y="2851538"/>
                    <a:pt x="5365891" y="2851538"/>
                  </a:cubicBezTo>
                  <a:close/>
                </a:path>
              </a:pathLst>
            </a:custGeom>
            <a:solidFill>
              <a:srgbClr val="51A681"/>
            </a:solidFill>
          </p:spPr>
        </p:sp>
      </p:grpSp>
      <p:grpSp>
        <p:nvGrpSpPr>
          <p:cNvPr id="4" name="Group 4"/>
          <p:cNvGrpSpPr/>
          <p:nvPr/>
        </p:nvGrpSpPr>
        <p:grpSpPr>
          <a:xfrm>
            <a:off x="1028700" y="2418030"/>
            <a:ext cx="16230600" cy="6840270"/>
            <a:chOff x="0" y="0"/>
            <a:chExt cx="5490351" cy="2313869"/>
          </a:xfrm>
        </p:grpSpPr>
        <p:sp>
          <p:nvSpPr>
            <p:cNvPr id="5" name="Freeform 5"/>
            <p:cNvSpPr/>
            <p:nvPr/>
          </p:nvSpPr>
          <p:spPr>
            <a:xfrm>
              <a:off x="0" y="0"/>
              <a:ext cx="5490351" cy="2313869"/>
            </a:xfrm>
            <a:custGeom>
              <a:avLst/>
              <a:gdLst/>
              <a:ahLst/>
              <a:cxnLst/>
              <a:rect l="l" t="t" r="r" b="b"/>
              <a:pathLst>
                <a:path w="5490351" h="2313869">
                  <a:moveTo>
                    <a:pt x="5365891" y="2313869"/>
                  </a:moveTo>
                  <a:lnTo>
                    <a:pt x="124460" y="2313869"/>
                  </a:lnTo>
                  <a:cubicBezTo>
                    <a:pt x="55880" y="2313869"/>
                    <a:pt x="0" y="2257989"/>
                    <a:pt x="0" y="2189409"/>
                  </a:cubicBezTo>
                  <a:lnTo>
                    <a:pt x="0" y="124460"/>
                  </a:lnTo>
                  <a:cubicBezTo>
                    <a:pt x="0" y="55880"/>
                    <a:pt x="55880" y="0"/>
                    <a:pt x="124460" y="0"/>
                  </a:cubicBezTo>
                  <a:lnTo>
                    <a:pt x="5365891" y="0"/>
                  </a:lnTo>
                  <a:cubicBezTo>
                    <a:pt x="5434471" y="0"/>
                    <a:pt x="5490351" y="55880"/>
                    <a:pt x="5490351" y="124460"/>
                  </a:cubicBezTo>
                  <a:lnTo>
                    <a:pt x="5490351" y="2189409"/>
                  </a:lnTo>
                  <a:cubicBezTo>
                    <a:pt x="5490351" y="2257989"/>
                    <a:pt x="5434471" y="2313869"/>
                    <a:pt x="5365891" y="2313869"/>
                  </a:cubicBezTo>
                  <a:close/>
                </a:path>
              </a:pathLst>
            </a:custGeom>
            <a:solidFill>
              <a:srgbClr val="FFFFFF"/>
            </a:solidFill>
          </p:spPr>
        </p:sp>
      </p:grpSp>
      <p:sp>
        <p:nvSpPr>
          <p:cNvPr id="6" name="Freeform 6"/>
          <p:cNvSpPr/>
          <p:nvPr/>
        </p:nvSpPr>
        <p:spPr>
          <a:xfrm rot="1311026">
            <a:off x="17035163" y="6649169"/>
            <a:ext cx="945168" cy="4368423"/>
          </a:xfrm>
          <a:custGeom>
            <a:avLst/>
            <a:gdLst/>
            <a:ahLst/>
            <a:cxnLst/>
            <a:rect l="l" t="t" r="r" b="b"/>
            <a:pathLst>
              <a:path w="945168" h="4368423">
                <a:moveTo>
                  <a:pt x="0" y="0"/>
                </a:moveTo>
                <a:lnTo>
                  <a:pt x="945168" y="0"/>
                </a:lnTo>
                <a:lnTo>
                  <a:pt x="945168" y="4368422"/>
                </a:lnTo>
                <a:lnTo>
                  <a:pt x="0" y="43684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1781186">
            <a:off x="-150849" y="-314287"/>
            <a:ext cx="993849" cy="5577726"/>
          </a:xfrm>
          <a:custGeom>
            <a:avLst/>
            <a:gdLst/>
            <a:ahLst/>
            <a:cxnLst/>
            <a:rect l="l" t="t" r="r" b="b"/>
            <a:pathLst>
              <a:path w="993849" h="5577726">
                <a:moveTo>
                  <a:pt x="0" y="0"/>
                </a:moveTo>
                <a:lnTo>
                  <a:pt x="993850" y="0"/>
                </a:lnTo>
                <a:lnTo>
                  <a:pt x="993850" y="5577725"/>
                </a:lnTo>
                <a:lnTo>
                  <a:pt x="0" y="55777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1326239" y="3086483"/>
            <a:ext cx="15635523" cy="5367530"/>
          </a:xfrm>
          <a:prstGeom prst="rect">
            <a:avLst/>
          </a:prstGeom>
        </p:spPr>
        <p:txBody>
          <a:bodyPr lIns="0" tIns="0" rIns="0" bIns="0" rtlCol="0" anchor="t">
            <a:spAutoFit/>
          </a:bodyPr>
          <a:lstStyle/>
          <a:p>
            <a:pPr marL="807991" lvl="1" indent="-403996">
              <a:lnSpc>
                <a:spcPts val="5239"/>
              </a:lnSpc>
              <a:buFont typeface="Arial"/>
              <a:buChar char="•"/>
            </a:pPr>
            <a:r>
              <a:rPr lang="en-US" sz="3742">
                <a:solidFill>
                  <a:srgbClr val="000000"/>
                </a:solidFill>
                <a:latin typeface="Poppins Light"/>
              </a:rPr>
              <a:t>Many colleges require students to </a:t>
            </a:r>
            <a:r>
              <a:rPr lang="en-US" sz="3742" u="sng">
                <a:solidFill>
                  <a:srgbClr val="000000"/>
                </a:solidFill>
                <a:latin typeface="Poppins Light Bold"/>
              </a:rPr>
              <a:t>self-report</a:t>
            </a:r>
            <a:r>
              <a:rPr lang="en-US" sz="3742">
                <a:solidFill>
                  <a:srgbClr val="000000"/>
                </a:solidFill>
                <a:latin typeface="Poppins Light"/>
              </a:rPr>
              <a:t> their transcripts.</a:t>
            </a:r>
          </a:p>
          <a:p>
            <a:pPr marL="1615982" lvl="2" indent="-538661">
              <a:lnSpc>
                <a:spcPts val="5239"/>
              </a:lnSpc>
              <a:buFont typeface="Arial"/>
              <a:buChar char="⚬"/>
            </a:pPr>
            <a:r>
              <a:rPr lang="en-US" sz="3742">
                <a:solidFill>
                  <a:srgbClr val="000000"/>
                </a:solidFill>
                <a:latin typeface="Poppins Light"/>
              </a:rPr>
              <a:t>Unofficial transcript is available on STUDENT PORTAL in Infinite Campus</a:t>
            </a:r>
          </a:p>
          <a:p>
            <a:pPr marL="807991" lvl="1" indent="-403996">
              <a:lnSpc>
                <a:spcPts val="5239"/>
              </a:lnSpc>
              <a:buFont typeface="Arial"/>
              <a:buChar char="•"/>
            </a:pPr>
            <a:r>
              <a:rPr lang="en-US" sz="3742">
                <a:solidFill>
                  <a:srgbClr val="000000"/>
                </a:solidFill>
                <a:latin typeface="Poppins Light"/>
              </a:rPr>
              <a:t>Contact the college admissions office with questions</a:t>
            </a:r>
          </a:p>
          <a:p>
            <a:pPr marL="1615982" lvl="2" indent="-538661">
              <a:lnSpc>
                <a:spcPts val="5239"/>
              </a:lnSpc>
              <a:buFont typeface="Arial"/>
              <a:buChar char="⚬"/>
            </a:pPr>
            <a:r>
              <a:rPr lang="en-US" sz="3742">
                <a:solidFill>
                  <a:srgbClr val="000000"/>
                </a:solidFill>
                <a:latin typeface="Poppins Italics"/>
              </a:rPr>
              <a:t>If you are accepted and choose to attend a college that requires self-reporting, official documentation will be required for verification and authenticity</a:t>
            </a:r>
          </a:p>
          <a:p>
            <a:pPr>
              <a:lnSpc>
                <a:spcPts val="5239"/>
              </a:lnSpc>
            </a:pPr>
            <a:endParaRPr lang="en-US" sz="3742">
              <a:solidFill>
                <a:srgbClr val="000000"/>
              </a:solidFill>
              <a:latin typeface="Poppins Italics"/>
            </a:endParaRPr>
          </a:p>
        </p:txBody>
      </p:sp>
      <p:sp>
        <p:nvSpPr>
          <p:cNvPr id="9" name="Freeform 9"/>
          <p:cNvSpPr/>
          <p:nvPr/>
        </p:nvSpPr>
        <p:spPr>
          <a:xfrm>
            <a:off x="15437109" y="3770250"/>
            <a:ext cx="2550321" cy="1373250"/>
          </a:xfrm>
          <a:custGeom>
            <a:avLst/>
            <a:gdLst/>
            <a:ahLst/>
            <a:cxnLst/>
            <a:rect l="l" t="t" r="r" b="b"/>
            <a:pathLst>
              <a:path w="2550321" h="1373250">
                <a:moveTo>
                  <a:pt x="0" y="0"/>
                </a:moveTo>
                <a:lnTo>
                  <a:pt x="2550322" y="0"/>
                </a:lnTo>
                <a:lnTo>
                  <a:pt x="2550322" y="1373250"/>
                </a:lnTo>
                <a:lnTo>
                  <a:pt x="0" y="1373250"/>
                </a:lnTo>
                <a:lnTo>
                  <a:pt x="0" y="0"/>
                </a:lnTo>
                <a:close/>
              </a:path>
            </a:pathLst>
          </a:custGeom>
          <a:blipFill>
            <a:blip r:embed="rId7"/>
            <a:stretch>
              <a:fillRect/>
            </a:stretch>
          </a:blipFill>
        </p:spPr>
      </p:sp>
      <p:sp>
        <p:nvSpPr>
          <p:cNvPr id="10" name="TextBox 10"/>
          <p:cNvSpPr txBox="1"/>
          <p:nvPr/>
        </p:nvSpPr>
        <p:spPr>
          <a:xfrm>
            <a:off x="2218855" y="1028700"/>
            <a:ext cx="13850290" cy="1095375"/>
          </a:xfrm>
          <a:prstGeom prst="rect">
            <a:avLst/>
          </a:prstGeom>
        </p:spPr>
        <p:txBody>
          <a:bodyPr lIns="0" tIns="0" rIns="0" bIns="0" rtlCol="0" anchor="t">
            <a:spAutoFit/>
          </a:bodyPr>
          <a:lstStyle/>
          <a:p>
            <a:pPr algn="ctr">
              <a:lnSpc>
                <a:spcPts val="8640"/>
              </a:lnSpc>
            </a:pPr>
            <a:r>
              <a:rPr lang="en-US" sz="7200">
                <a:solidFill>
                  <a:srgbClr val="FFFFFF"/>
                </a:solidFill>
                <a:latin typeface="Genty Sans"/>
              </a:rPr>
              <a:t>Self-Reporting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1A681"/>
        </a:solidFill>
        <a:effectLst/>
      </p:bgPr>
    </p:bg>
    <p:spTree>
      <p:nvGrpSpPr>
        <p:cNvPr id="1" name=""/>
        <p:cNvGrpSpPr/>
        <p:nvPr/>
      </p:nvGrpSpPr>
      <p:grpSpPr>
        <a:xfrm>
          <a:off x="0" y="0"/>
          <a:ext cx="0" cy="0"/>
          <a:chOff x="0" y="0"/>
          <a:chExt cx="0" cy="0"/>
        </a:xfrm>
      </p:grpSpPr>
      <p:sp>
        <p:nvSpPr>
          <p:cNvPr id="2" name="Freeform 2"/>
          <p:cNvSpPr/>
          <p:nvPr/>
        </p:nvSpPr>
        <p:spPr>
          <a:xfrm rot="5665453">
            <a:off x="464041" y="342547"/>
            <a:ext cx="2217859" cy="2292900"/>
          </a:xfrm>
          <a:custGeom>
            <a:avLst/>
            <a:gdLst/>
            <a:ahLst/>
            <a:cxnLst/>
            <a:rect l="l" t="t" r="r" b="b"/>
            <a:pathLst>
              <a:path w="2217859" h="2292900">
                <a:moveTo>
                  <a:pt x="0" y="0"/>
                </a:moveTo>
                <a:lnTo>
                  <a:pt x="2217860" y="0"/>
                </a:lnTo>
                <a:lnTo>
                  <a:pt x="2217860" y="2292900"/>
                </a:lnTo>
                <a:lnTo>
                  <a:pt x="0" y="2292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5665453">
            <a:off x="-520209" y="5985126"/>
            <a:ext cx="2217859" cy="2292900"/>
          </a:xfrm>
          <a:custGeom>
            <a:avLst/>
            <a:gdLst/>
            <a:ahLst/>
            <a:cxnLst/>
            <a:rect l="l" t="t" r="r" b="b"/>
            <a:pathLst>
              <a:path w="2217859" h="2292900">
                <a:moveTo>
                  <a:pt x="0" y="0"/>
                </a:moveTo>
                <a:lnTo>
                  <a:pt x="2217860" y="0"/>
                </a:lnTo>
                <a:lnTo>
                  <a:pt x="2217860" y="2292900"/>
                </a:lnTo>
                <a:lnTo>
                  <a:pt x="0" y="2292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5665453">
            <a:off x="3997639" y="8524863"/>
            <a:ext cx="2217859" cy="2292900"/>
          </a:xfrm>
          <a:custGeom>
            <a:avLst/>
            <a:gdLst/>
            <a:ahLst/>
            <a:cxnLst/>
            <a:rect l="l" t="t" r="r" b="b"/>
            <a:pathLst>
              <a:path w="2217859" h="2292900">
                <a:moveTo>
                  <a:pt x="0" y="0"/>
                </a:moveTo>
                <a:lnTo>
                  <a:pt x="2217859" y="0"/>
                </a:lnTo>
                <a:lnTo>
                  <a:pt x="2217859" y="2292900"/>
                </a:lnTo>
                <a:lnTo>
                  <a:pt x="0" y="2292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665453">
            <a:off x="6124889" y="-1311813"/>
            <a:ext cx="2217859" cy="2292900"/>
          </a:xfrm>
          <a:custGeom>
            <a:avLst/>
            <a:gdLst/>
            <a:ahLst/>
            <a:cxnLst/>
            <a:rect l="l" t="t" r="r" b="b"/>
            <a:pathLst>
              <a:path w="2217859" h="2292900">
                <a:moveTo>
                  <a:pt x="0" y="0"/>
                </a:moveTo>
                <a:lnTo>
                  <a:pt x="2217859" y="0"/>
                </a:lnTo>
                <a:lnTo>
                  <a:pt x="2217859" y="2292900"/>
                </a:lnTo>
                <a:lnTo>
                  <a:pt x="0" y="2292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rot="5665453">
            <a:off x="10833288" y="341245"/>
            <a:ext cx="2217859" cy="2292900"/>
          </a:xfrm>
          <a:custGeom>
            <a:avLst/>
            <a:gdLst/>
            <a:ahLst/>
            <a:cxnLst/>
            <a:rect l="l" t="t" r="r" b="b"/>
            <a:pathLst>
              <a:path w="2217859" h="2292900">
                <a:moveTo>
                  <a:pt x="0" y="0"/>
                </a:moveTo>
                <a:lnTo>
                  <a:pt x="2217859" y="0"/>
                </a:lnTo>
                <a:lnTo>
                  <a:pt x="2217859" y="2292900"/>
                </a:lnTo>
                <a:lnTo>
                  <a:pt x="0" y="2292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5665453">
            <a:off x="16174237" y="-117750"/>
            <a:ext cx="2217859" cy="2292900"/>
          </a:xfrm>
          <a:custGeom>
            <a:avLst/>
            <a:gdLst/>
            <a:ahLst/>
            <a:cxnLst/>
            <a:rect l="l" t="t" r="r" b="b"/>
            <a:pathLst>
              <a:path w="2217859" h="2292900">
                <a:moveTo>
                  <a:pt x="0" y="0"/>
                </a:moveTo>
                <a:lnTo>
                  <a:pt x="2217859" y="0"/>
                </a:lnTo>
                <a:lnTo>
                  <a:pt x="2217859" y="2292900"/>
                </a:lnTo>
                <a:lnTo>
                  <a:pt x="0" y="2292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5665453">
            <a:off x="15734273" y="3882647"/>
            <a:ext cx="2217859" cy="2292900"/>
          </a:xfrm>
          <a:custGeom>
            <a:avLst/>
            <a:gdLst/>
            <a:ahLst/>
            <a:cxnLst/>
            <a:rect l="l" t="t" r="r" b="b"/>
            <a:pathLst>
              <a:path w="2217859" h="2292900">
                <a:moveTo>
                  <a:pt x="0" y="0"/>
                </a:moveTo>
                <a:lnTo>
                  <a:pt x="2217860" y="0"/>
                </a:lnTo>
                <a:lnTo>
                  <a:pt x="2217860" y="2292900"/>
                </a:lnTo>
                <a:lnTo>
                  <a:pt x="0" y="2292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rot="5665453">
            <a:off x="15950493" y="8524863"/>
            <a:ext cx="2217859" cy="2292900"/>
          </a:xfrm>
          <a:custGeom>
            <a:avLst/>
            <a:gdLst/>
            <a:ahLst/>
            <a:cxnLst/>
            <a:rect l="l" t="t" r="r" b="b"/>
            <a:pathLst>
              <a:path w="2217859" h="2292900">
                <a:moveTo>
                  <a:pt x="0" y="0"/>
                </a:moveTo>
                <a:lnTo>
                  <a:pt x="2217860" y="0"/>
                </a:lnTo>
                <a:lnTo>
                  <a:pt x="2217860" y="2292900"/>
                </a:lnTo>
                <a:lnTo>
                  <a:pt x="0" y="2292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rot="5665453">
            <a:off x="9979043" y="7652855"/>
            <a:ext cx="2217859" cy="2292900"/>
          </a:xfrm>
          <a:custGeom>
            <a:avLst/>
            <a:gdLst/>
            <a:ahLst/>
            <a:cxnLst/>
            <a:rect l="l" t="t" r="r" b="b"/>
            <a:pathLst>
              <a:path w="2217859" h="2292900">
                <a:moveTo>
                  <a:pt x="0" y="0"/>
                </a:moveTo>
                <a:lnTo>
                  <a:pt x="2217860" y="0"/>
                </a:lnTo>
                <a:lnTo>
                  <a:pt x="2217860" y="2292900"/>
                </a:lnTo>
                <a:lnTo>
                  <a:pt x="0" y="2292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1" name="Group 11"/>
          <p:cNvGrpSpPr/>
          <p:nvPr/>
        </p:nvGrpSpPr>
        <p:grpSpPr>
          <a:xfrm>
            <a:off x="1028700" y="1028700"/>
            <a:ext cx="16230600" cy="8229600"/>
            <a:chOff x="0" y="0"/>
            <a:chExt cx="5490351" cy="2783840"/>
          </a:xfrm>
        </p:grpSpPr>
        <p:sp>
          <p:nvSpPr>
            <p:cNvPr id="12" name="Freeform 12"/>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3" name="TextBox 13"/>
          <p:cNvSpPr txBox="1"/>
          <p:nvPr/>
        </p:nvSpPr>
        <p:spPr>
          <a:xfrm>
            <a:off x="5405961" y="1069794"/>
            <a:ext cx="6910589" cy="1042670"/>
          </a:xfrm>
          <a:prstGeom prst="rect">
            <a:avLst/>
          </a:prstGeom>
        </p:spPr>
        <p:txBody>
          <a:bodyPr lIns="0" tIns="0" rIns="0" bIns="0" rtlCol="0" anchor="t">
            <a:spAutoFit/>
          </a:bodyPr>
          <a:lstStyle/>
          <a:p>
            <a:pPr algn="ctr">
              <a:lnSpc>
                <a:spcPts val="8319"/>
              </a:lnSpc>
            </a:pPr>
            <a:r>
              <a:rPr lang="en-US" sz="6399">
                <a:solidFill>
                  <a:srgbClr val="000000"/>
                </a:solidFill>
                <a:latin typeface="Genty Sans"/>
              </a:rPr>
              <a:t>SAT &amp; ACT</a:t>
            </a:r>
          </a:p>
        </p:txBody>
      </p:sp>
      <p:sp>
        <p:nvSpPr>
          <p:cNvPr id="14" name="TextBox 14"/>
          <p:cNvSpPr txBox="1"/>
          <p:nvPr/>
        </p:nvSpPr>
        <p:spPr>
          <a:xfrm>
            <a:off x="1817298" y="2615083"/>
            <a:ext cx="14086750" cy="6523672"/>
          </a:xfrm>
          <a:prstGeom prst="rect">
            <a:avLst/>
          </a:prstGeom>
        </p:spPr>
        <p:txBody>
          <a:bodyPr lIns="0" tIns="0" rIns="0" bIns="0" rtlCol="0" anchor="t">
            <a:spAutoFit/>
          </a:bodyPr>
          <a:lstStyle/>
          <a:p>
            <a:pPr marL="777240" lvl="1" indent="-388620">
              <a:lnSpc>
                <a:spcPts val="5040"/>
              </a:lnSpc>
              <a:buFont typeface="Arial"/>
              <a:buChar char="•"/>
            </a:pPr>
            <a:r>
              <a:rPr lang="en-US" sz="3600">
                <a:solidFill>
                  <a:srgbClr val="000000"/>
                </a:solidFill>
                <a:latin typeface="Poppins Light"/>
              </a:rPr>
              <a:t>CB South School Code/CEEB code 394-992</a:t>
            </a:r>
          </a:p>
          <a:p>
            <a:pPr marL="777240" lvl="1" indent="-388620">
              <a:lnSpc>
                <a:spcPts val="5040"/>
              </a:lnSpc>
              <a:buFont typeface="Arial"/>
              <a:buChar char="•"/>
            </a:pPr>
            <a:r>
              <a:rPr lang="en-US" sz="3600">
                <a:solidFill>
                  <a:srgbClr val="000000"/>
                </a:solidFill>
                <a:latin typeface="Poppins Light"/>
              </a:rPr>
              <a:t>Send SCORE REPORTS to SOUTH</a:t>
            </a:r>
          </a:p>
          <a:p>
            <a:pPr marL="777240" lvl="1" indent="-388620">
              <a:lnSpc>
                <a:spcPts val="5040"/>
              </a:lnSpc>
              <a:buFont typeface="Arial"/>
              <a:buChar char="•"/>
            </a:pPr>
            <a:r>
              <a:rPr lang="en-US" sz="3600">
                <a:solidFill>
                  <a:srgbClr val="000000"/>
                </a:solidFill>
                <a:latin typeface="Poppins Light"/>
              </a:rPr>
              <a:t>Send SCORE REPORTS to Colleges ??? (Test Optional)</a:t>
            </a:r>
          </a:p>
          <a:p>
            <a:pPr marL="777240" lvl="1" indent="-388620">
              <a:lnSpc>
                <a:spcPts val="5040"/>
              </a:lnSpc>
              <a:buFont typeface="Arial"/>
              <a:buChar char="•"/>
            </a:pPr>
            <a:r>
              <a:rPr lang="en-US" sz="3600">
                <a:solidFill>
                  <a:srgbClr val="000000"/>
                </a:solidFill>
                <a:latin typeface="Poppins Light"/>
              </a:rPr>
              <a:t>SAT Khan Academy</a:t>
            </a:r>
          </a:p>
          <a:p>
            <a:pPr marL="777240" lvl="1" indent="-388620">
              <a:lnSpc>
                <a:spcPts val="5040"/>
              </a:lnSpc>
              <a:buFont typeface="Arial"/>
              <a:buChar char="•"/>
            </a:pPr>
            <a:r>
              <a:rPr lang="en-US" sz="3600">
                <a:solidFill>
                  <a:srgbClr val="000000"/>
                </a:solidFill>
                <a:latin typeface="Poppins Light"/>
              </a:rPr>
              <a:t>ACT Academy</a:t>
            </a:r>
          </a:p>
          <a:p>
            <a:pPr>
              <a:lnSpc>
                <a:spcPts val="5040"/>
              </a:lnSpc>
            </a:pPr>
            <a:endParaRPr lang="en-US" sz="3600">
              <a:solidFill>
                <a:srgbClr val="000000"/>
              </a:solidFill>
              <a:latin typeface="Poppins Light"/>
            </a:endParaRPr>
          </a:p>
          <a:p>
            <a:pPr>
              <a:lnSpc>
                <a:spcPts val="5040"/>
              </a:lnSpc>
            </a:pPr>
            <a:r>
              <a:rPr lang="en-US" sz="3600" u="sng">
                <a:solidFill>
                  <a:srgbClr val="1F7DB5"/>
                </a:solidFill>
                <a:latin typeface="Poppins Light"/>
                <a:hlinkClick r:id="rId5" tooltip="https://www.cbsd.org/Page/26252"/>
              </a:rPr>
              <a:t>CB South Testing Info website</a:t>
            </a:r>
          </a:p>
          <a:p>
            <a:pPr>
              <a:lnSpc>
                <a:spcPts val="5040"/>
              </a:lnSpc>
            </a:pPr>
            <a:endParaRPr lang="en-US" sz="3600" u="sng">
              <a:solidFill>
                <a:srgbClr val="1F7DB5"/>
              </a:solidFill>
              <a:latin typeface="Poppins Light"/>
              <a:hlinkClick r:id="rId5" tooltip="https://www.cbsd.org/Page/26252"/>
            </a:endParaRPr>
          </a:p>
          <a:p>
            <a:pPr>
              <a:lnSpc>
                <a:spcPts val="5040"/>
              </a:lnSpc>
            </a:pPr>
            <a:r>
              <a:rPr lang="en-US" sz="3600" u="sng">
                <a:solidFill>
                  <a:srgbClr val="1F7DB5"/>
                </a:solidFill>
                <a:latin typeface="Poppins Light"/>
                <a:hlinkClick r:id="rId6" tooltip="https://www.collegeboard.org"/>
              </a:rPr>
              <a:t>Collegeboard.org</a:t>
            </a:r>
            <a:r>
              <a:rPr lang="en-US" sz="3600">
                <a:solidFill>
                  <a:srgbClr val="1F7DB5"/>
                </a:solidFill>
                <a:latin typeface="Poppins Light"/>
              </a:rPr>
              <a:t>                </a:t>
            </a:r>
            <a:r>
              <a:rPr lang="en-US" sz="3600" u="sng">
                <a:solidFill>
                  <a:srgbClr val="1F7DB5"/>
                </a:solidFill>
                <a:latin typeface="Poppins Light"/>
                <a:hlinkClick r:id="rId7" tooltip="https://www.act.org/content/act/en/products-and-services/the-act.html"/>
              </a:rPr>
              <a:t>Actstudent.org</a:t>
            </a:r>
          </a:p>
          <a:p>
            <a:pPr>
              <a:lnSpc>
                <a:spcPts val="5040"/>
              </a:lnSpc>
            </a:pPr>
            <a:endParaRPr lang="en-US" sz="3600" u="sng">
              <a:solidFill>
                <a:srgbClr val="1F7DB5"/>
              </a:solidFill>
              <a:latin typeface="Poppins Light"/>
              <a:hlinkClick r:id="rId7" tooltip="https://www.act.org/content/act/en/products-and-services/the-act.htm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1A681"/>
        </a:solidFill>
        <a:effectLst/>
      </p:bgPr>
    </p:bg>
    <p:spTree>
      <p:nvGrpSpPr>
        <p:cNvPr id="1" name=""/>
        <p:cNvGrpSpPr/>
        <p:nvPr/>
      </p:nvGrpSpPr>
      <p:grpSpPr>
        <a:xfrm>
          <a:off x="0" y="0"/>
          <a:ext cx="0" cy="0"/>
          <a:chOff x="0" y="0"/>
          <a:chExt cx="0" cy="0"/>
        </a:xfrm>
      </p:grpSpPr>
      <p:sp>
        <p:nvSpPr>
          <p:cNvPr id="2" name="Freeform 2"/>
          <p:cNvSpPr/>
          <p:nvPr/>
        </p:nvSpPr>
        <p:spPr>
          <a:xfrm rot="5665453">
            <a:off x="464041" y="342547"/>
            <a:ext cx="2217859" cy="2292900"/>
          </a:xfrm>
          <a:custGeom>
            <a:avLst/>
            <a:gdLst/>
            <a:ahLst/>
            <a:cxnLst/>
            <a:rect l="l" t="t" r="r" b="b"/>
            <a:pathLst>
              <a:path w="2217859" h="2292900">
                <a:moveTo>
                  <a:pt x="0" y="0"/>
                </a:moveTo>
                <a:lnTo>
                  <a:pt x="2217860" y="0"/>
                </a:lnTo>
                <a:lnTo>
                  <a:pt x="2217860" y="2292900"/>
                </a:lnTo>
                <a:lnTo>
                  <a:pt x="0" y="2292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5665453">
            <a:off x="-520209" y="5985126"/>
            <a:ext cx="2217859" cy="2292900"/>
          </a:xfrm>
          <a:custGeom>
            <a:avLst/>
            <a:gdLst/>
            <a:ahLst/>
            <a:cxnLst/>
            <a:rect l="l" t="t" r="r" b="b"/>
            <a:pathLst>
              <a:path w="2217859" h="2292900">
                <a:moveTo>
                  <a:pt x="0" y="0"/>
                </a:moveTo>
                <a:lnTo>
                  <a:pt x="2217860" y="0"/>
                </a:lnTo>
                <a:lnTo>
                  <a:pt x="2217860" y="2292900"/>
                </a:lnTo>
                <a:lnTo>
                  <a:pt x="0" y="2292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5665453">
            <a:off x="3997639" y="8524863"/>
            <a:ext cx="2217859" cy="2292900"/>
          </a:xfrm>
          <a:custGeom>
            <a:avLst/>
            <a:gdLst/>
            <a:ahLst/>
            <a:cxnLst/>
            <a:rect l="l" t="t" r="r" b="b"/>
            <a:pathLst>
              <a:path w="2217859" h="2292900">
                <a:moveTo>
                  <a:pt x="0" y="0"/>
                </a:moveTo>
                <a:lnTo>
                  <a:pt x="2217859" y="0"/>
                </a:lnTo>
                <a:lnTo>
                  <a:pt x="2217859" y="2292900"/>
                </a:lnTo>
                <a:lnTo>
                  <a:pt x="0" y="2292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665453">
            <a:off x="6124889" y="-1311813"/>
            <a:ext cx="2217859" cy="2292900"/>
          </a:xfrm>
          <a:custGeom>
            <a:avLst/>
            <a:gdLst/>
            <a:ahLst/>
            <a:cxnLst/>
            <a:rect l="l" t="t" r="r" b="b"/>
            <a:pathLst>
              <a:path w="2217859" h="2292900">
                <a:moveTo>
                  <a:pt x="0" y="0"/>
                </a:moveTo>
                <a:lnTo>
                  <a:pt x="2217859" y="0"/>
                </a:lnTo>
                <a:lnTo>
                  <a:pt x="2217859" y="2292900"/>
                </a:lnTo>
                <a:lnTo>
                  <a:pt x="0" y="2292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rot="5665453">
            <a:off x="10833288" y="341245"/>
            <a:ext cx="2217859" cy="2292900"/>
          </a:xfrm>
          <a:custGeom>
            <a:avLst/>
            <a:gdLst/>
            <a:ahLst/>
            <a:cxnLst/>
            <a:rect l="l" t="t" r="r" b="b"/>
            <a:pathLst>
              <a:path w="2217859" h="2292900">
                <a:moveTo>
                  <a:pt x="0" y="0"/>
                </a:moveTo>
                <a:lnTo>
                  <a:pt x="2217859" y="0"/>
                </a:lnTo>
                <a:lnTo>
                  <a:pt x="2217859" y="2292900"/>
                </a:lnTo>
                <a:lnTo>
                  <a:pt x="0" y="2292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5665453">
            <a:off x="16174237" y="-117750"/>
            <a:ext cx="2217859" cy="2292900"/>
          </a:xfrm>
          <a:custGeom>
            <a:avLst/>
            <a:gdLst/>
            <a:ahLst/>
            <a:cxnLst/>
            <a:rect l="l" t="t" r="r" b="b"/>
            <a:pathLst>
              <a:path w="2217859" h="2292900">
                <a:moveTo>
                  <a:pt x="0" y="0"/>
                </a:moveTo>
                <a:lnTo>
                  <a:pt x="2217859" y="0"/>
                </a:lnTo>
                <a:lnTo>
                  <a:pt x="2217859" y="2292900"/>
                </a:lnTo>
                <a:lnTo>
                  <a:pt x="0" y="2292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5665453">
            <a:off x="15734273" y="3882647"/>
            <a:ext cx="2217859" cy="2292900"/>
          </a:xfrm>
          <a:custGeom>
            <a:avLst/>
            <a:gdLst/>
            <a:ahLst/>
            <a:cxnLst/>
            <a:rect l="l" t="t" r="r" b="b"/>
            <a:pathLst>
              <a:path w="2217859" h="2292900">
                <a:moveTo>
                  <a:pt x="0" y="0"/>
                </a:moveTo>
                <a:lnTo>
                  <a:pt x="2217860" y="0"/>
                </a:lnTo>
                <a:lnTo>
                  <a:pt x="2217860" y="2292900"/>
                </a:lnTo>
                <a:lnTo>
                  <a:pt x="0" y="2292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rot="5665453">
            <a:off x="15950493" y="8524863"/>
            <a:ext cx="2217859" cy="2292900"/>
          </a:xfrm>
          <a:custGeom>
            <a:avLst/>
            <a:gdLst/>
            <a:ahLst/>
            <a:cxnLst/>
            <a:rect l="l" t="t" r="r" b="b"/>
            <a:pathLst>
              <a:path w="2217859" h="2292900">
                <a:moveTo>
                  <a:pt x="0" y="0"/>
                </a:moveTo>
                <a:lnTo>
                  <a:pt x="2217860" y="0"/>
                </a:lnTo>
                <a:lnTo>
                  <a:pt x="2217860" y="2292900"/>
                </a:lnTo>
                <a:lnTo>
                  <a:pt x="0" y="2292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rot="5665453">
            <a:off x="9979043" y="7652855"/>
            <a:ext cx="2217859" cy="2292900"/>
          </a:xfrm>
          <a:custGeom>
            <a:avLst/>
            <a:gdLst/>
            <a:ahLst/>
            <a:cxnLst/>
            <a:rect l="l" t="t" r="r" b="b"/>
            <a:pathLst>
              <a:path w="2217859" h="2292900">
                <a:moveTo>
                  <a:pt x="0" y="0"/>
                </a:moveTo>
                <a:lnTo>
                  <a:pt x="2217860" y="0"/>
                </a:lnTo>
                <a:lnTo>
                  <a:pt x="2217860" y="2292900"/>
                </a:lnTo>
                <a:lnTo>
                  <a:pt x="0" y="2292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1" name="Group 11"/>
          <p:cNvGrpSpPr/>
          <p:nvPr/>
        </p:nvGrpSpPr>
        <p:grpSpPr>
          <a:xfrm>
            <a:off x="344394" y="293632"/>
            <a:ext cx="17727387" cy="9699736"/>
            <a:chOff x="0" y="0"/>
            <a:chExt cx="5996672" cy="3281145"/>
          </a:xfrm>
        </p:grpSpPr>
        <p:sp>
          <p:nvSpPr>
            <p:cNvPr id="12" name="Freeform 12"/>
            <p:cNvSpPr/>
            <p:nvPr/>
          </p:nvSpPr>
          <p:spPr>
            <a:xfrm>
              <a:off x="0" y="0"/>
              <a:ext cx="5996672" cy="3281145"/>
            </a:xfrm>
            <a:custGeom>
              <a:avLst/>
              <a:gdLst/>
              <a:ahLst/>
              <a:cxnLst/>
              <a:rect l="l" t="t" r="r" b="b"/>
              <a:pathLst>
                <a:path w="5996672" h="3281145">
                  <a:moveTo>
                    <a:pt x="5872211" y="3281145"/>
                  </a:moveTo>
                  <a:lnTo>
                    <a:pt x="124460" y="3281145"/>
                  </a:lnTo>
                  <a:cubicBezTo>
                    <a:pt x="55880" y="3281145"/>
                    <a:pt x="0" y="3225265"/>
                    <a:pt x="0" y="3156685"/>
                  </a:cubicBezTo>
                  <a:lnTo>
                    <a:pt x="0" y="124460"/>
                  </a:lnTo>
                  <a:cubicBezTo>
                    <a:pt x="0" y="55880"/>
                    <a:pt x="55880" y="0"/>
                    <a:pt x="124460" y="0"/>
                  </a:cubicBezTo>
                  <a:lnTo>
                    <a:pt x="5872212" y="0"/>
                  </a:lnTo>
                  <a:cubicBezTo>
                    <a:pt x="5940792" y="0"/>
                    <a:pt x="5996672" y="55880"/>
                    <a:pt x="5996672" y="124460"/>
                  </a:cubicBezTo>
                  <a:lnTo>
                    <a:pt x="5996672" y="3156685"/>
                  </a:lnTo>
                  <a:cubicBezTo>
                    <a:pt x="5996672" y="3225265"/>
                    <a:pt x="5940792" y="3281145"/>
                    <a:pt x="5872212" y="3281145"/>
                  </a:cubicBezTo>
                  <a:close/>
                </a:path>
              </a:pathLst>
            </a:custGeom>
            <a:solidFill>
              <a:srgbClr val="FFFFFF"/>
            </a:solidFill>
          </p:spPr>
        </p:sp>
      </p:grpSp>
      <p:sp>
        <p:nvSpPr>
          <p:cNvPr id="13" name="Freeform 13"/>
          <p:cNvSpPr/>
          <p:nvPr/>
        </p:nvSpPr>
        <p:spPr>
          <a:xfrm>
            <a:off x="7027874" y="2900000"/>
            <a:ext cx="11260126" cy="6172720"/>
          </a:xfrm>
          <a:custGeom>
            <a:avLst/>
            <a:gdLst/>
            <a:ahLst/>
            <a:cxnLst/>
            <a:rect l="l" t="t" r="r" b="b"/>
            <a:pathLst>
              <a:path w="11260126" h="6172720">
                <a:moveTo>
                  <a:pt x="0" y="0"/>
                </a:moveTo>
                <a:lnTo>
                  <a:pt x="11260126" y="0"/>
                </a:lnTo>
                <a:lnTo>
                  <a:pt x="11260126" y="6172720"/>
                </a:lnTo>
                <a:lnTo>
                  <a:pt x="0" y="6172720"/>
                </a:lnTo>
                <a:lnTo>
                  <a:pt x="0" y="0"/>
                </a:lnTo>
                <a:close/>
              </a:path>
            </a:pathLst>
          </a:custGeom>
          <a:blipFill>
            <a:blip r:embed="rId5"/>
            <a:stretch>
              <a:fillRect/>
            </a:stretch>
          </a:blipFill>
        </p:spPr>
      </p:sp>
      <p:sp>
        <p:nvSpPr>
          <p:cNvPr id="14" name="Freeform 14"/>
          <p:cNvSpPr/>
          <p:nvPr/>
        </p:nvSpPr>
        <p:spPr>
          <a:xfrm>
            <a:off x="10841927" y="5143500"/>
            <a:ext cx="3491521" cy="1710845"/>
          </a:xfrm>
          <a:custGeom>
            <a:avLst/>
            <a:gdLst/>
            <a:ahLst/>
            <a:cxnLst/>
            <a:rect l="l" t="t" r="r" b="b"/>
            <a:pathLst>
              <a:path w="3491521" h="1710845">
                <a:moveTo>
                  <a:pt x="0" y="0"/>
                </a:moveTo>
                <a:lnTo>
                  <a:pt x="3491521" y="0"/>
                </a:lnTo>
                <a:lnTo>
                  <a:pt x="3491521" y="1710845"/>
                </a:lnTo>
                <a:lnTo>
                  <a:pt x="0" y="17108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TextBox 15"/>
          <p:cNvSpPr txBox="1"/>
          <p:nvPr/>
        </p:nvSpPr>
        <p:spPr>
          <a:xfrm>
            <a:off x="1236748" y="404385"/>
            <a:ext cx="15814503" cy="2090420"/>
          </a:xfrm>
          <a:prstGeom prst="rect">
            <a:avLst/>
          </a:prstGeom>
        </p:spPr>
        <p:txBody>
          <a:bodyPr lIns="0" tIns="0" rIns="0" bIns="0" rtlCol="0" anchor="t">
            <a:spAutoFit/>
          </a:bodyPr>
          <a:lstStyle/>
          <a:p>
            <a:pPr algn="ctr">
              <a:lnSpc>
                <a:spcPts val="8319"/>
              </a:lnSpc>
            </a:pPr>
            <a:r>
              <a:rPr lang="en-US" sz="6399">
                <a:solidFill>
                  <a:srgbClr val="000000"/>
                </a:solidFill>
                <a:latin typeface="Genty Sans"/>
              </a:rPr>
              <a:t>Counselor &amp; Teacher </a:t>
            </a:r>
          </a:p>
          <a:p>
            <a:pPr algn="ctr">
              <a:lnSpc>
                <a:spcPts val="8319"/>
              </a:lnSpc>
            </a:pPr>
            <a:r>
              <a:rPr lang="en-US" sz="6399">
                <a:solidFill>
                  <a:srgbClr val="000000"/>
                </a:solidFill>
                <a:latin typeface="Genty Sans"/>
              </a:rPr>
              <a:t>Letters of Recommendation</a:t>
            </a:r>
          </a:p>
        </p:txBody>
      </p:sp>
      <p:sp>
        <p:nvSpPr>
          <p:cNvPr id="16" name="TextBox 16"/>
          <p:cNvSpPr txBox="1"/>
          <p:nvPr/>
        </p:nvSpPr>
        <p:spPr>
          <a:xfrm>
            <a:off x="344394" y="2388767"/>
            <a:ext cx="7067077" cy="7128510"/>
          </a:xfrm>
          <a:prstGeom prst="rect">
            <a:avLst/>
          </a:prstGeom>
        </p:spPr>
        <p:txBody>
          <a:bodyPr lIns="0" tIns="0" rIns="0" bIns="0" rtlCol="0" anchor="t">
            <a:spAutoFit/>
          </a:bodyPr>
          <a:lstStyle/>
          <a:p>
            <a:pPr marL="777240" lvl="1" indent="-388620">
              <a:lnSpc>
                <a:spcPts val="5040"/>
              </a:lnSpc>
              <a:buFont typeface="Arial"/>
              <a:buChar char="•"/>
            </a:pPr>
            <a:r>
              <a:rPr lang="en-US" sz="3600" u="sng">
                <a:solidFill>
                  <a:srgbClr val="000000"/>
                </a:solidFill>
                <a:latin typeface="Poppins Light"/>
              </a:rPr>
              <a:t>Counselor Recommendation Survey</a:t>
            </a:r>
          </a:p>
          <a:p>
            <a:pPr marL="1554480" lvl="2" indent="-518160">
              <a:lnSpc>
                <a:spcPts val="5040"/>
              </a:lnSpc>
              <a:buFont typeface="Arial"/>
              <a:buChar char="⚬"/>
            </a:pPr>
            <a:r>
              <a:rPr lang="en-US" sz="3600">
                <a:solidFill>
                  <a:srgbClr val="000000"/>
                </a:solidFill>
                <a:latin typeface="Poppins Light"/>
              </a:rPr>
              <a:t>Required for counselor letter</a:t>
            </a:r>
          </a:p>
          <a:p>
            <a:pPr marL="777240" lvl="1" indent="-388620">
              <a:lnSpc>
                <a:spcPts val="5040"/>
              </a:lnSpc>
              <a:buFont typeface="Arial"/>
              <a:buChar char="•"/>
            </a:pPr>
            <a:r>
              <a:rPr lang="en-US" sz="3600" u="sng">
                <a:solidFill>
                  <a:srgbClr val="000000"/>
                </a:solidFill>
                <a:latin typeface="Poppins Light"/>
              </a:rPr>
              <a:t>Teacher Recommendation Survey</a:t>
            </a:r>
          </a:p>
          <a:p>
            <a:pPr marL="1554480" lvl="2" indent="-518160">
              <a:lnSpc>
                <a:spcPts val="5040"/>
              </a:lnSpc>
              <a:buFont typeface="Arial"/>
              <a:buChar char="⚬"/>
            </a:pPr>
            <a:r>
              <a:rPr lang="en-US" sz="3600">
                <a:solidFill>
                  <a:srgbClr val="000000"/>
                </a:solidFill>
                <a:latin typeface="Poppins Light"/>
              </a:rPr>
              <a:t>May be used by your teacher; ask your teacher what they would like from you </a:t>
            </a:r>
          </a:p>
          <a:p>
            <a:pPr>
              <a:lnSpc>
                <a:spcPts val="5040"/>
              </a:lnSpc>
            </a:pPr>
            <a:endParaRPr lang="en-US" sz="3600">
              <a:solidFill>
                <a:srgbClr val="000000"/>
              </a:solidFill>
              <a:latin typeface="Poppins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6BCB"/>
        </a:solidFill>
        <a:effectLst/>
      </p:bgPr>
    </p:bg>
    <p:spTree>
      <p:nvGrpSpPr>
        <p:cNvPr id="1" name=""/>
        <p:cNvGrpSpPr/>
        <p:nvPr/>
      </p:nvGrpSpPr>
      <p:grpSpPr>
        <a:xfrm>
          <a:off x="0" y="0"/>
          <a:ext cx="0" cy="0"/>
          <a:chOff x="0" y="0"/>
          <a:chExt cx="0" cy="0"/>
        </a:xfrm>
      </p:grpSpPr>
      <p:sp>
        <p:nvSpPr>
          <p:cNvPr id="2" name="Freeform 2"/>
          <p:cNvSpPr/>
          <p:nvPr/>
        </p:nvSpPr>
        <p:spPr>
          <a:xfrm rot="1660367">
            <a:off x="6331385" y="504759"/>
            <a:ext cx="610386" cy="1086447"/>
          </a:xfrm>
          <a:custGeom>
            <a:avLst/>
            <a:gdLst/>
            <a:ahLst/>
            <a:cxnLst/>
            <a:rect l="l" t="t" r="r" b="b"/>
            <a:pathLst>
              <a:path w="610386" h="1086447">
                <a:moveTo>
                  <a:pt x="0" y="0"/>
                </a:moveTo>
                <a:lnTo>
                  <a:pt x="610385" y="0"/>
                </a:lnTo>
                <a:lnTo>
                  <a:pt x="610385" y="1086447"/>
                </a:lnTo>
                <a:lnTo>
                  <a:pt x="0" y="10864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1660367">
            <a:off x="17666361" y="573939"/>
            <a:ext cx="610386" cy="1086447"/>
          </a:xfrm>
          <a:custGeom>
            <a:avLst/>
            <a:gdLst/>
            <a:ahLst/>
            <a:cxnLst/>
            <a:rect l="l" t="t" r="r" b="b"/>
            <a:pathLst>
              <a:path w="610386" h="1086447">
                <a:moveTo>
                  <a:pt x="0" y="0"/>
                </a:moveTo>
                <a:lnTo>
                  <a:pt x="610386" y="0"/>
                </a:lnTo>
                <a:lnTo>
                  <a:pt x="610386" y="1086447"/>
                </a:lnTo>
                <a:lnTo>
                  <a:pt x="0" y="10864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660367">
            <a:off x="17143793" y="3020408"/>
            <a:ext cx="610386" cy="1086447"/>
          </a:xfrm>
          <a:custGeom>
            <a:avLst/>
            <a:gdLst/>
            <a:ahLst/>
            <a:cxnLst/>
            <a:rect l="l" t="t" r="r" b="b"/>
            <a:pathLst>
              <a:path w="610386" h="1086447">
                <a:moveTo>
                  <a:pt x="0" y="0"/>
                </a:moveTo>
                <a:lnTo>
                  <a:pt x="610386" y="0"/>
                </a:lnTo>
                <a:lnTo>
                  <a:pt x="610386" y="1086447"/>
                </a:lnTo>
                <a:lnTo>
                  <a:pt x="0" y="10864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1660367">
            <a:off x="13635087" y="457134"/>
            <a:ext cx="610386" cy="1086447"/>
          </a:xfrm>
          <a:custGeom>
            <a:avLst/>
            <a:gdLst/>
            <a:ahLst/>
            <a:cxnLst/>
            <a:rect l="l" t="t" r="r" b="b"/>
            <a:pathLst>
              <a:path w="610386" h="1086447">
                <a:moveTo>
                  <a:pt x="0" y="0"/>
                </a:moveTo>
                <a:lnTo>
                  <a:pt x="610385" y="0"/>
                </a:lnTo>
                <a:lnTo>
                  <a:pt x="610385" y="1086447"/>
                </a:lnTo>
                <a:lnTo>
                  <a:pt x="0" y="10864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rot="1660367">
            <a:off x="9639376" y="-385960"/>
            <a:ext cx="610386" cy="1086447"/>
          </a:xfrm>
          <a:custGeom>
            <a:avLst/>
            <a:gdLst/>
            <a:ahLst/>
            <a:cxnLst/>
            <a:rect l="l" t="t" r="r" b="b"/>
            <a:pathLst>
              <a:path w="610386" h="1086447">
                <a:moveTo>
                  <a:pt x="0" y="0"/>
                </a:moveTo>
                <a:lnTo>
                  <a:pt x="610385" y="0"/>
                </a:lnTo>
                <a:lnTo>
                  <a:pt x="610385" y="1086447"/>
                </a:lnTo>
                <a:lnTo>
                  <a:pt x="0" y="10864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1660367">
            <a:off x="3484198" y="-543223"/>
            <a:ext cx="610386" cy="1086447"/>
          </a:xfrm>
          <a:custGeom>
            <a:avLst/>
            <a:gdLst/>
            <a:ahLst/>
            <a:cxnLst/>
            <a:rect l="l" t="t" r="r" b="b"/>
            <a:pathLst>
              <a:path w="610386" h="1086447">
                <a:moveTo>
                  <a:pt x="0" y="0"/>
                </a:moveTo>
                <a:lnTo>
                  <a:pt x="610386" y="0"/>
                </a:lnTo>
                <a:lnTo>
                  <a:pt x="610386" y="1086446"/>
                </a:lnTo>
                <a:lnTo>
                  <a:pt x="0" y="108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8" name="Group 8"/>
          <p:cNvGrpSpPr/>
          <p:nvPr/>
        </p:nvGrpSpPr>
        <p:grpSpPr>
          <a:xfrm>
            <a:off x="1028700" y="284788"/>
            <a:ext cx="16230600" cy="4649162"/>
            <a:chOff x="0" y="0"/>
            <a:chExt cx="5490351" cy="1572680"/>
          </a:xfrm>
        </p:grpSpPr>
        <p:sp>
          <p:nvSpPr>
            <p:cNvPr id="9" name="Freeform 9"/>
            <p:cNvSpPr/>
            <p:nvPr/>
          </p:nvSpPr>
          <p:spPr>
            <a:xfrm>
              <a:off x="0" y="0"/>
              <a:ext cx="5490351" cy="1572680"/>
            </a:xfrm>
            <a:custGeom>
              <a:avLst/>
              <a:gdLst/>
              <a:ahLst/>
              <a:cxnLst/>
              <a:rect l="l" t="t" r="r" b="b"/>
              <a:pathLst>
                <a:path w="5490351" h="1572680">
                  <a:moveTo>
                    <a:pt x="5365891" y="1572680"/>
                  </a:moveTo>
                  <a:lnTo>
                    <a:pt x="124460" y="1572680"/>
                  </a:lnTo>
                  <a:cubicBezTo>
                    <a:pt x="55880" y="1572680"/>
                    <a:pt x="0" y="1516800"/>
                    <a:pt x="0" y="1448220"/>
                  </a:cubicBezTo>
                  <a:lnTo>
                    <a:pt x="0" y="124460"/>
                  </a:lnTo>
                  <a:cubicBezTo>
                    <a:pt x="0" y="55880"/>
                    <a:pt x="55880" y="0"/>
                    <a:pt x="124460" y="0"/>
                  </a:cubicBezTo>
                  <a:lnTo>
                    <a:pt x="5365891" y="0"/>
                  </a:lnTo>
                  <a:cubicBezTo>
                    <a:pt x="5434471" y="0"/>
                    <a:pt x="5490351" y="55880"/>
                    <a:pt x="5490351" y="124460"/>
                  </a:cubicBezTo>
                  <a:lnTo>
                    <a:pt x="5490351" y="1448220"/>
                  </a:lnTo>
                  <a:cubicBezTo>
                    <a:pt x="5490351" y="1516800"/>
                    <a:pt x="5434471" y="1572680"/>
                    <a:pt x="5365891" y="1572680"/>
                  </a:cubicBezTo>
                  <a:close/>
                </a:path>
              </a:pathLst>
            </a:custGeom>
            <a:solidFill>
              <a:srgbClr val="F14975"/>
            </a:solidFill>
          </p:spPr>
        </p:sp>
      </p:grpSp>
      <p:sp>
        <p:nvSpPr>
          <p:cNvPr id="10" name="TextBox 10"/>
          <p:cNvSpPr txBox="1"/>
          <p:nvPr/>
        </p:nvSpPr>
        <p:spPr>
          <a:xfrm>
            <a:off x="1553857" y="339433"/>
            <a:ext cx="15180286" cy="1000125"/>
          </a:xfrm>
          <a:prstGeom prst="rect">
            <a:avLst/>
          </a:prstGeom>
        </p:spPr>
        <p:txBody>
          <a:bodyPr lIns="0" tIns="0" rIns="0" bIns="0" rtlCol="0" anchor="t">
            <a:spAutoFit/>
          </a:bodyPr>
          <a:lstStyle/>
          <a:p>
            <a:pPr algn="ctr">
              <a:lnSpc>
                <a:spcPts val="7800"/>
              </a:lnSpc>
            </a:pPr>
            <a:r>
              <a:rPr lang="en-US" sz="6500">
                <a:solidFill>
                  <a:srgbClr val="FFFFFF"/>
                </a:solidFill>
                <a:latin typeface="Genty Sans"/>
              </a:rPr>
              <a:t>College Essay</a:t>
            </a:r>
          </a:p>
        </p:txBody>
      </p:sp>
      <p:sp>
        <p:nvSpPr>
          <p:cNvPr id="11" name="Freeform 11"/>
          <p:cNvSpPr/>
          <p:nvPr/>
        </p:nvSpPr>
        <p:spPr>
          <a:xfrm rot="1660367">
            <a:off x="678098" y="7606828"/>
            <a:ext cx="610386" cy="1086447"/>
          </a:xfrm>
          <a:custGeom>
            <a:avLst/>
            <a:gdLst/>
            <a:ahLst/>
            <a:cxnLst/>
            <a:rect l="l" t="t" r="r" b="b"/>
            <a:pathLst>
              <a:path w="610386" h="1086447">
                <a:moveTo>
                  <a:pt x="0" y="0"/>
                </a:moveTo>
                <a:lnTo>
                  <a:pt x="610385" y="0"/>
                </a:lnTo>
                <a:lnTo>
                  <a:pt x="610385" y="1086447"/>
                </a:lnTo>
                <a:lnTo>
                  <a:pt x="0" y="10864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p:cNvSpPr/>
          <p:nvPr/>
        </p:nvSpPr>
        <p:spPr>
          <a:xfrm rot="1660367">
            <a:off x="9927640" y="8879719"/>
            <a:ext cx="610386" cy="1086447"/>
          </a:xfrm>
          <a:custGeom>
            <a:avLst/>
            <a:gdLst/>
            <a:ahLst/>
            <a:cxnLst/>
            <a:rect l="l" t="t" r="r" b="b"/>
            <a:pathLst>
              <a:path w="610386" h="1086447">
                <a:moveTo>
                  <a:pt x="0" y="0"/>
                </a:moveTo>
                <a:lnTo>
                  <a:pt x="610385" y="0"/>
                </a:lnTo>
                <a:lnTo>
                  <a:pt x="610385" y="1086447"/>
                </a:lnTo>
                <a:lnTo>
                  <a:pt x="0" y="10864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p:cNvSpPr/>
          <p:nvPr/>
        </p:nvSpPr>
        <p:spPr>
          <a:xfrm rot="1660367">
            <a:off x="16886191" y="8582992"/>
            <a:ext cx="610386" cy="1086447"/>
          </a:xfrm>
          <a:custGeom>
            <a:avLst/>
            <a:gdLst/>
            <a:ahLst/>
            <a:cxnLst/>
            <a:rect l="l" t="t" r="r" b="b"/>
            <a:pathLst>
              <a:path w="610386" h="1086447">
                <a:moveTo>
                  <a:pt x="0" y="0"/>
                </a:moveTo>
                <a:lnTo>
                  <a:pt x="610386" y="0"/>
                </a:lnTo>
                <a:lnTo>
                  <a:pt x="610386" y="1086447"/>
                </a:lnTo>
                <a:lnTo>
                  <a:pt x="0" y="10864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14"/>
          <p:cNvSpPr/>
          <p:nvPr/>
        </p:nvSpPr>
        <p:spPr>
          <a:xfrm rot="1660367">
            <a:off x="2096682" y="9586513"/>
            <a:ext cx="610386" cy="1086447"/>
          </a:xfrm>
          <a:custGeom>
            <a:avLst/>
            <a:gdLst/>
            <a:ahLst/>
            <a:cxnLst/>
            <a:rect l="l" t="t" r="r" b="b"/>
            <a:pathLst>
              <a:path w="610386" h="1086447">
                <a:moveTo>
                  <a:pt x="0" y="0"/>
                </a:moveTo>
                <a:lnTo>
                  <a:pt x="610385" y="0"/>
                </a:lnTo>
                <a:lnTo>
                  <a:pt x="610385" y="1086447"/>
                </a:lnTo>
                <a:lnTo>
                  <a:pt x="0" y="10864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Freeform 15"/>
          <p:cNvSpPr/>
          <p:nvPr/>
        </p:nvSpPr>
        <p:spPr>
          <a:xfrm rot="1660367">
            <a:off x="6012161" y="8879719"/>
            <a:ext cx="610386" cy="1086447"/>
          </a:xfrm>
          <a:custGeom>
            <a:avLst/>
            <a:gdLst/>
            <a:ahLst/>
            <a:cxnLst/>
            <a:rect l="l" t="t" r="r" b="b"/>
            <a:pathLst>
              <a:path w="610386" h="1086447">
                <a:moveTo>
                  <a:pt x="0" y="0"/>
                </a:moveTo>
                <a:lnTo>
                  <a:pt x="610385" y="0"/>
                </a:lnTo>
                <a:lnTo>
                  <a:pt x="610385" y="1086447"/>
                </a:lnTo>
                <a:lnTo>
                  <a:pt x="0" y="10864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16"/>
          <p:cNvSpPr/>
          <p:nvPr/>
        </p:nvSpPr>
        <p:spPr>
          <a:xfrm rot="1660367">
            <a:off x="13635087" y="9586513"/>
            <a:ext cx="610386" cy="1086447"/>
          </a:xfrm>
          <a:custGeom>
            <a:avLst/>
            <a:gdLst/>
            <a:ahLst/>
            <a:cxnLst/>
            <a:rect l="l" t="t" r="r" b="b"/>
            <a:pathLst>
              <a:path w="610386" h="1086447">
                <a:moveTo>
                  <a:pt x="0" y="0"/>
                </a:moveTo>
                <a:lnTo>
                  <a:pt x="610385" y="0"/>
                </a:lnTo>
                <a:lnTo>
                  <a:pt x="610385" y="1086447"/>
                </a:lnTo>
                <a:lnTo>
                  <a:pt x="0" y="10864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7" name="Freeform 17"/>
          <p:cNvSpPr/>
          <p:nvPr/>
        </p:nvSpPr>
        <p:spPr>
          <a:xfrm rot="1660367">
            <a:off x="-367038" y="4814243"/>
            <a:ext cx="610386" cy="1086447"/>
          </a:xfrm>
          <a:custGeom>
            <a:avLst/>
            <a:gdLst/>
            <a:ahLst/>
            <a:cxnLst/>
            <a:rect l="l" t="t" r="r" b="b"/>
            <a:pathLst>
              <a:path w="610386" h="1086447">
                <a:moveTo>
                  <a:pt x="0" y="0"/>
                </a:moveTo>
                <a:lnTo>
                  <a:pt x="610386" y="0"/>
                </a:lnTo>
                <a:lnTo>
                  <a:pt x="610386" y="1086447"/>
                </a:lnTo>
                <a:lnTo>
                  <a:pt x="0" y="10864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8" name="Freeform 18"/>
          <p:cNvSpPr/>
          <p:nvPr/>
        </p:nvSpPr>
        <p:spPr>
          <a:xfrm rot="1660367">
            <a:off x="-47820" y="923859"/>
            <a:ext cx="610386" cy="1086447"/>
          </a:xfrm>
          <a:custGeom>
            <a:avLst/>
            <a:gdLst/>
            <a:ahLst/>
            <a:cxnLst/>
            <a:rect l="l" t="t" r="r" b="b"/>
            <a:pathLst>
              <a:path w="610386" h="1086447">
                <a:moveTo>
                  <a:pt x="0" y="0"/>
                </a:moveTo>
                <a:lnTo>
                  <a:pt x="610386" y="0"/>
                </a:lnTo>
                <a:lnTo>
                  <a:pt x="610386" y="1086447"/>
                </a:lnTo>
                <a:lnTo>
                  <a:pt x="0" y="10864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9" name="Freeform 19"/>
          <p:cNvSpPr/>
          <p:nvPr/>
        </p:nvSpPr>
        <p:spPr>
          <a:xfrm rot="1660367">
            <a:off x="17982807" y="6059893"/>
            <a:ext cx="610386" cy="1086447"/>
          </a:xfrm>
          <a:custGeom>
            <a:avLst/>
            <a:gdLst/>
            <a:ahLst/>
            <a:cxnLst/>
            <a:rect l="l" t="t" r="r" b="b"/>
            <a:pathLst>
              <a:path w="610386" h="1086447">
                <a:moveTo>
                  <a:pt x="0" y="0"/>
                </a:moveTo>
                <a:lnTo>
                  <a:pt x="610386" y="0"/>
                </a:lnTo>
                <a:lnTo>
                  <a:pt x="610386" y="1086446"/>
                </a:lnTo>
                <a:lnTo>
                  <a:pt x="0" y="108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0" name="Group 20"/>
          <p:cNvGrpSpPr/>
          <p:nvPr/>
        </p:nvGrpSpPr>
        <p:grpSpPr>
          <a:xfrm>
            <a:off x="1028700" y="1467082"/>
            <a:ext cx="16230600" cy="7908507"/>
            <a:chOff x="0" y="0"/>
            <a:chExt cx="5490351" cy="2675223"/>
          </a:xfrm>
        </p:grpSpPr>
        <p:sp>
          <p:nvSpPr>
            <p:cNvPr id="21" name="Freeform 21"/>
            <p:cNvSpPr/>
            <p:nvPr/>
          </p:nvSpPr>
          <p:spPr>
            <a:xfrm>
              <a:off x="0" y="0"/>
              <a:ext cx="5490351" cy="2675224"/>
            </a:xfrm>
            <a:custGeom>
              <a:avLst/>
              <a:gdLst/>
              <a:ahLst/>
              <a:cxnLst/>
              <a:rect l="l" t="t" r="r" b="b"/>
              <a:pathLst>
                <a:path w="5490351" h="2675224">
                  <a:moveTo>
                    <a:pt x="5365891" y="2675223"/>
                  </a:moveTo>
                  <a:lnTo>
                    <a:pt x="124460" y="2675223"/>
                  </a:lnTo>
                  <a:cubicBezTo>
                    <a:pt x="55880" y="2675223"/>
                    <a:pt x="0" y="2619343"/>
                    <a:pt x="0" y="2550763"/>
                  </a:cubicBezTo>
                  <a:lnTo>
                    <a:pt x="0" y="124460"/>
                  </a:lnTo>
                  <a:cubicBezTo>
                    <a:pt x="0" y="55880"/>
                    <a:pt x="55880" y="0"/>
                    <a:pt x="124460" y="0"/>
                  </a:cubicBezTo>
                  <a:lnTo>
                    <a:pt x="5365891" y="0"/>
                  </a:lnTo>
                  <a:cubicBezTo>
                    <a:pt x="5434471" y="0"/>
                    <a:pt x="5490351" y="55880"/>
                    <a:pt x="5490351" y="124460"/>
                  </a:cubicBezTo>
                  <a:lnTo>
                    <a:pt x="5490351" y="2550763"/>
                  </a:lnTo>
                  <a:cubicBezTo>
                    <a:pt x="5490351" y="2619343"/>
                    <a:pt x="5434471" y="2675224"/>
                    <a:pt x="5365891" y="2675224"/>
                  </a:cubicBezTo>
                  <a:close/>
                </a:path>
              </a:pathLst>
            </a:custGeom>
            <a:solidFill>
              <a:srgbClr val="FFFFFF"/>
            </a:solidFill>
          </p:spPr>
        </p:sp>
      </p:grpSp>
      <p:sp>
        <p:nvSpPr>
          <p:cNvPr id="22" name="TextBox 22"/>
          <p:cNvSpPr txBox="1"/>
          <p:nvPr/>
        </p:nvSpPr>
        <p:spPr>
          <a:xfrm>
            <a:off x="1568747" y="2386985"/>
            <a:ext cx="15054509" cy="3199447"/>
          </a:xfrm>
          <a:prstGeom prst="rect">
            <a:avLst/>
          </a:prstGeom>
        </p:spPr>
        <p:txBody>
          <a:bodyPr lIns="0" tIns="0" rIns="0" bIns="0" rtlCol="0" anchor="t">
            <a:spAutoFit/>
          </a:bodyPr>
          <a:lstStyle/>
          <a:p>
            <a:pPr marL="777240" lvl="1" indent="-388620">
              <a:lnSpc>
                <a:spcPts val="5040"/>
              </a:lnSpc>
              <a:buFont typeface="Arial"/>
              <a:buChar char="•"/>
            </a:pPr>
            <a:r>
              <a:rPr lang="en-US" sz="3600">
                <a:solidFill>
                  <a:srgbClr val="000000"/>
                </a:solidFill>
                <a:latin typeface="Poppins Light"/>
              </a:rPr>
              <a:t>The college essay is your voice! Here is a link to a video presented by the University of Pennsylvania explaining how your essay can give insight into WHO YOU ARE!</a:t>
            </a:r>
          </a:p>
          <a:p>
            <a:pPr>
              <a:lnSpc>
                <a:spcPts val="5040"/>
              </a:lnSpc>
            </a:pPr>
            <a:endParaRPr lang="en-US" sz="3600">
              <a:solidFill>
                <a:srgbClr val="000000"/>
              </a:solidFill>
              <a:latin typeface="Poppins Light"/>
            </a:endParaRPr>
          </a:p>
          <a:p>
            <a:pPr algn="ctr">
              <a:lnSpc>
                <a:spcPts val="5040"/>
              </a:lnSpc>
            </a:pPr>
            <a:r>
              <a:rPr lang="en-US" sz="3600" u="sng">
                <a:solidFill>
                  <a:srgbClr val="006BCB"/>
                </a:solidFill>
                <a:latin typeface="Poppins Light"/>
                <a:hlinkClick r:id="rId5" tooltip="https://youtu.be/dpKo4JoIiE4?si=eN7hM0v4UMwOTaav"/>
              </a:rPr>
              <a:t>Advice on College Essays from Penn Admissions - YouTube</a:t>
            </a:r>
            <a:r>
              <a:rPr lang="en-US" sz="3600">
                <a:solidFill>
                  <a:srgbClr val="006BCB"/>
                </a:solidFill>
                <a:latin typeface="Poppins Light"/>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208372" y="232809"/>
          <a:ext cx="17871255" cy="9792082"/>
        </p:xfrm>
        <a:graphic>
          <a:graphicData uri="http://schemas.openxmlformats.org/drawingml/2006/table">
            <a:tbl>
              <a:tblPr/>
              <a:tblGrid>
                <a:gridCol w="17871255">
                  <a:extLst>
                    <a:ext uri="{9D8B030D-6E8A-4147-A177-3AD203B41FA5}">
                      <a16:colId xmlns:a16="http://schemas.microsoft.com/office/drawing/2014/main" val="20000"/>
                    </a:ext>
                  </a:extLst>
                </a:gridCol>
              </a:tblGrid>
              <a:tr h="1376958">
                <a:tc>
                  <a:txBody>
                    <a:bodyPr/>
                    <a:lstStyle/>
                    <a:p>
                      <a:pPr algn="ctr">
                        <a:lnSpc>
                          <a:spcPts val="5129"/>
                        </a:lnSpc>
                        <a:defRPr/>
                      </a:pPr>
                      <a:r>
                        <a:rPr lang="en-US" sz="3799">
                          <a:solidFill>
                            <a:srgbClr val="FFFFFF"/>
                          </a:solidFill>
                          <a:latin typeface="Poppins"/>
                        </a:rPr>
                        <a:t>Junior Year College Timeline - Spring/Summer 2024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F7DB5"/>
                    </a:solidFill>
                  </a:tcPr>
                </a:tc>
                <a:extLst>
                  <a:ext uri="{0D108BD9-81ED-4DB2-BD59-A6C34878D82A}">
                    <a16:rowId xmlns:a16="http://schemas.microsoft.com/office/drawing/2014/main" val="10000"/>
                  </a:ext>
                </a:extLst>
              </a:tr>
              <a:tr h="1224346">
                <a:tc>
                  <a:txBody>
                    <a:bodyPr/>
                    <a:lstStyle/>
                    <a:p>
                      <a:pPr algn="ctr">
                        <a:lnSpc>
                          <a:spcPts val="3639"/>
                        </a:lnSpc>
                        <a:defRPr/>
                      </a:pPr>
                      <a:r>
                        <a:rPr lang="en-US" sz="2599">
                          <a:solidFill>
                            <a:srgbClr val="000000"/>
                          </a:solidFill>
                          <a:latin typeface="Poppins"/>
                        </a:rPr>
                        <a:t>Incorporate </a:t>
                      </a:r>
                      <a:r>
                        <a:rPr lang="en-US" sz="2599">
                          <a:solidFill>
                            <a:srgbClr val="000000"/>
                          </a:solidFill>
                          <a:latin typeface="Poppins Bold"/>
                        </a:rPr>
                        <a:t>Campus Tours or Open Houses</a:t>
                      </a:r>
                      <a:r>
                        <a:rPr lang="en-US" sz="2599">
                          <a:solidFill>
                            <a:srgbClr val="000000"/>
                          </a:solidFill>
                          <a:latin typeface="Poppins"/>
                        </a:rPr>
                        <a:t> into your spring/summer plans and visit schools of interest.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70967">
                <a:tc>
                  <a:txBody>
                    <a:bodyPr/>
                    <a:lstStyle/>
                    <a:p>
                      <a:pPr algn="ctr">
                        <a:lnSpc>
                          <a:spcPts val="3640"/>
                        </a:lnSpc>
                        <a:defRPr/>
                      </a:pPr>
                      <a:r>
                        <a:rPr lang="en-US" sz="2600">
                          <a:solidFill>
                            <a:srgbClr val="000000"/>
                          </a:solidFill>
                          <a:latin typeface="Poppins"/>
                        </a:rPr>
                        <a:t>Register for </a:t>
                      </a:r>
                      <a:r>
                        <a:rPr lang="en-US" sz="2600">
                          <a:solidFill>
                            <a:srgbClr val="000000"/>
                          </a:solidFill>
                          <a:latin typeface="Poppins Bold"/>
                        </a:rPr>
                        <a:t>Standardized Testing (ACT or SAT)</a:t>
                      </a:r>
                      <a:r>
                        <a:rPr lang="en-US" sz="2600">
                          <a:solidFill>
                            <a:srgbClr val="000000"/>
                          </a:solidFill>
                          <a:latin typeface="Poppins"/>
                        </a:rPr>
                        <a:t>. </a:t>
                      </a:r>
                      <a:r>
                        <a:rPr lang="en-US" sz="2600">
                          <a:solidFill>
                            <a:srgbClr val="000000"/>
                          </a:solidFill>
                          <a:latin typeface="Poppins Italics"/>
                        </a:rPr>
                        <a:t>**4 free official score reports- test optional schools?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29953">
                <a:tc>
                  <a:txBody>
                    <a:bodyPr/>
                    <a:lstStyle/>
                    <a:p>
                      <a:pPr algn="ctr">
                        <a:lnSpc>
                          <a:spcPts val="3639"/>
                        </a:lnSpc>
                        <a:defRPr/>
                      </a:pPr>
                      <a:r>
                        <a:rPr lang="en-US" sz="2599">
                          <a:solidFill>
                            <a:srgbClr val="000000"/>
                          </a:solidFill>
                          <a:latin typeface="Poppins"/>
                        </a:rPr>
                        <a:t>Review online applications from colleges- applications are generally updated and ready after August 1.</a:t>
                      </a:r>
                      <a:endParaRPr lang="en-US" sz="1100"/>
                    </a:p>
                    <a:p>
                      <a:pPr algn="ctr">
                        <a:lnSpc>
                          <a:spcPts val="3639"/>
                        </a:lnSpc>
                      </a:pPr>
                      <a:r>
                        <a:rPr lang="en-US" sz="2599">
                          <a:solidFill>
                            <a:srgbClr val="000000"/>
                          </a:solidFill>
                          <a:latin typeface="Poppins Bold"/>
                        </a:rPr>
                        <a:t>Common App</a:t>
                      </a:r>
                      <a:r>
                        <a:rPr lang="en-US" sz="2599">
                          <a:solidFill>
                            <a:srgbClr val="000000"/>
                          </a:solidFill>
                          <a:latin typeface="Poppins"/>
                        </a:rPr>
                        <a:t> is open now for students to begin, but do NOT upload essay(s) until after August 1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70967">
                <a:tc>
                  <a:txBody>
                    <a:bodyPr/>
                    <a:lstStyle/>
                    <a:p>
                      <a:pPr algn="ctr">
                        <a:lnSpc>
                          <a:spcPts val="3639"/>
                        </a:lnSpc>
                        <a:defRPr/>
                      </a:pPr>
                      <a:r>
                        <a:rPr lang="en-US" sz="2599">
                          <a:solidFill>
                            <a:srgbClr val="000000"/>
                          </a:solidFill>
                          <a:latin typeface="Poppins"/>
                        </a:rPr>
                        <a:t>Begin writing </a:t>
                      </a:r>
                      <a:r>
                        <a:rPr lang="en-US" sz="2599">
                          <a:solidFill>
                            <a:srgbClr val="000000"/>
                          </a:solidFill>
                          <a:latin typeface="Poppins Bold"/>
                        </a:rPr>
                        <a:t>ESSAYS </a:t>
                      </a:r>
                      <a:r>
                        <a:rPr lang="en-US" sz="2599">
                          <a:solidFill>
                            <a:srgbClr val="000000"/>
                          </a:solidFill>
                          <a:latin typeface="Poppins"/>
                        </a:rPr>
                        <a:t>for applications - utilize </a:t>
                      </a:r>
                      <a:r>
                        <a:rPr lang="en-US" sz="2599">
                          <a:solidFill>
                            <a:srgbClr val="000000"/>
                          </a:solidFill>
                          <a:latin typeface="Poppins Bold"/>
                        </a:rPr>
                        <a:t>Writing Center</a:t>
                      </a:r>
                      <a:r>
                        <a:rPr lang="en-US" sz="2599">
                          <a:solidFill>
                            <a:srgbClr val="000000"/>
                          </a:solidFill>
                          <a:latin typeface="Poppins"/>
                        </a:rPr>
                        <a:t>. Edit essays over the summer</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29953">
                <a:tc>
                  <a:txBody>
                    <a:bodyPr/>
                    <a:lstStyle/>
                    <a:p>
                      <a:pPr algn="ctr">
                        <a:lnSpc>
                          <a:spcPts val="3639"/>
                        </a:lnSpc>
                        <a:defRPr/>
                      </a:pPr>
                      <a:r>
                        <a:rPr lang="en-US" sz="2599">
                          <a:solidFill>
                            <a:srgbClr val="000000"/>
                          </a:solidFill>
                          <a:latin typeface="Poppins"/>
                        </a:rPr>
                        <a:t>Students &amp; Parents: </a:t>
                      </a:r>
                      <a:r>
                        <a:rPr lang="en-US" sz="2599">
                          <a:solidFill>
                            <a:srgbClr val="000000"/>
                          </a:solidFill>
                          <a:latin typeface="Poppins Bold"/>
                        </a:rPr>
                        <a:t>Complete “</a:t>
                      </a:r>
                      <a:r>
                        <a:rPr lang="en-US" sz="2599" u="sng">
                          <a:solidFill>
                            <a:srgbClr val="000000"/>
                          </a:solidFill>
                          <a:latin typeface="Poppins Bold"/>
                        </a:rPr>
                        <a:t>Counselor Recommendation Request</a:t>
                      </a:r>
                      <a:r>
                        <a:rPr lang="en-US" sz="2599">
                          <a:solidFill>
                            <a:srgbClr val="000000"/>
                          </a:solidFill>
                          <a:latin typeface="Poppins Bold"/>
                        </a:rPr>
                        <a:t>”</a:t>
                      </a:r>
                      <a:r>
                        <a:rPr lang="en-US" sz="2599">
                          <a:solidFill>
                            <a:srgbClr val="000000"/>
                          </a:solidFill>
                          <a:latin typeface="Poppins"/>
                        </a:rPr>
                        <a:t> survey in </a:t>
                      </a:r>
                      <a:r>
                        <a:rPr lang="en-US" sz="2599">
                          <a:solidFill>
                            <a:srgbClr val="000000"/>
                          </a:solidFill>
                          <a:latin typeface="Poppins Bold"/>
                        </a:rPr>
                        <a:t>Naviance </a:t>
                      </a:r>
                      <a:r>
                        <a:rPr lang="en-US" sz="2599">
                          <a:solidFill>
                            <a:srgbClr val="000000"/>
                          </a:solidFill>
                          <a:latin typeface="Poppins"/>
                        </a:rPr>
                        <a:t>(About me --&gt; Surveys --&gt; Surveys Not Completed). </a:t>
                      </a:r>
                      <a:r>
                        <a:rPr lang="en-US" sz="2599">
                          <a:solidFill>
                            <a:srgbClr val="000000"/>
                          </a:solidFill>
                          <a:latin typeface="Poppins Italics"/>
                        </a:rPr>
                        <a:t>We encourage you to do this before school starts in the fall!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88939">
                <a:tc>
                  <a:txBody>
                    <a:bodyPr/>
                    <a:lstStyle/>
                    <a:p>
                      <a:pPr algn="ctr">
                        <a:lnSpc>
                          <a:spcPts val="3639"/>
                        </a:lnSpc>
                        <a:defRPr/>
                      </a:pPr>
                      <a:r>
                        <a:rPr lang="en-US" sz="2599">
                          <a:solidFill>
                            <a:srgbClr val="000000"/>
                          </a:solidFill>
                          <a:latin typeface="Poppins"/>
                        </a:rPr>
                        <a:t>Inquire with teachers about the possibility for a </a:t>
                      </a:r>
                      <a:r>
                        <a:rPr lang="en-US" sz="2599">
                          <a:solidFill>
                            <a:srgbClr val="000000"/>
                          </a:solidFill>
                          <a:latin typeface="Poppins Bold"/>
                        </a:rPr>
                        <a:t>Letter of Recommendation</a:t>
                      </a:r>
                      <a:r>
                        <a:rPr lang="en-US" sz="2599">
                          <a:solidFill>
                            <a:srgbClr val="000000"/>
                          </a:solidFill>
                          <a:latin typeface="Poppins"/>
                        </a:rPr>
                        <a:t>; you may complete the </a:t>
                      </a:r>
                      <a:r>
                        <a:rPr lang="en-US" sz="2599">
                          <a:solidFill>
                            <a:srgbClr val="000000"/>
                          </a:solidFill>
                          <a:latin typeface="Poppins Bold"/>
                        </a:rPr>
                        <a:t>“Teacher Recommendation Survey” in Naviance </a:t>
                      </a:r>
                      <a:r>
                        <a:rPr lang="en-US" sz="2599">
                          <a:solidFill>
                            <a:srgbClr val="000000"/>
                          </a:solidFill>
                          <a:latin typeface="Poppins"/>
                        </a:rPr>
                        <a:t>this summer, but cannot electronically request LoRs until the fall.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sp>
        <p:nvSpPr>
          <p:cNvPr id="2" name="Freeform 2"/>
          <p:cNvSpPr/>
          <p:nvPr/>
        </p:nvSpPr>
        <p:spPr>
          <a:xfrm>
            <a:off x="-372707" y="4007946"/>
            <a:ext cx="2271108" cy="2271108"/>
          </a:xfrm>
          <a:custGeom>
            <a:avLst/>
            <a:gdLst/>
            <a:ahLst/>
            <a:cxnLst/>
            <a:rect l="l" t="t" r="r" b="b"/>
            <a:pathLst>
              <a:path w="2271108" h="2271108">
                <a:moveTo>
                  <a:pt x="0" y="0"/>
                </a:moveTo>
                <a:lnTo>
                  <a:pt x="2271108" y="0"/>
                </a:lnTo>
                <a:lnTo>
                  <a:pt x="2271108" y="2271108"/>
                </a:lnTo>
                <a:lnTo>
                  <a:pt x="0" y="22711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4448966" y="9422351"/>
            <a:ext cx="169903" cy="169903"/>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sp>
        <p:nvSpPr>
          <p:cNvPr id="5" name="TextBox 5"/>
          <p:cNvSpPr txBox="1"/>
          <p:nvPr/>
        </p:nvSpPr>
        <p:spPr>
          <a:xfrm>
            <a:off x="2720343" y="2480558"/>
            <a:ext cx="12238541" cy="1094740"/>
          </a:xfrm>
          <a:prstGeom prst="rect">
            <a:avLst/>
          </a:prstGeom>
        </p:spPr>
        <p:txBody>
          <a:bodyPr lIns="0" tIns="0" rIns="0" bIns="0" rtlCol="0" anchor="t">
            <a:spAutoFit/>
          </a:bodyPr>
          <a:lstStyle/>
          <a:p>
            <a:pPr algn="ctr">
              <a:lnSpc>
                <a:spcPts val="8959"/>
              </a:lnSpc>
            </a:pPr>
            <a:endParaRPr/>
          </a:p>
        </p:txBody>
      </p:sp>
      <p:grpSp>
        <p:nvGrpSpPr>
          <p:cNvPr id="6" name="Group 6"/>
          <p:cNvGrpSpPr/>
          <p:nvPr/>
        </p:nvGrpSpPr>
        <p:grpSpPr>
          <a:xfrm>
            <a:off x="2221942" y="6383295"/>
            <a:ext cx="169903" cy="169903"/>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5C2E9"/>
            </a:solidFill>
          </p:spPr>
        </p:sp>
      </p:grpSp>
      <p:grpSp>
        <p:nvGrpSpPr>
          <p:cNvPr id="8" name="Group 8"/>
          <p:cNvGrpSpPr/>
          <p:nvPr/>
        </p:nvGrpSpPr>
        <p:grpSpPr>
          <a:xfrm>
            <a:off x="4618868" y="2261187"/>
            <a:ext cx="169903" cy="169903"/>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10" name="Group 10"/>
          <p:cNvGrpSpPr/>
          <p:nvPr/>
        </p:nvGrpSpPr>
        <p:grpSpPr>
          <a:xfrm>
            <a:off x="16788079" y="5313403"/>
            <a:ext cx="169903" cy="169903"/>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4975"/>
            </a:solidFill>
          </p:spPr>
        </p:sp>
      </p:grpSp>
      <p:grpSp>
        <p:nvGrpSpPr>
          <p:cNvPr id="12" name="Group 12"/>
          <p:cNvGrpSpPr/>
          <p:nvPr/>
        </p:nvGrpSpPr>
        <p:grpSpPr>
          <a:xfrm>
            <a:off x="7462435" y="8553936"/>
            <a:ext cx="169903" cy="169903"/>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4975"/>
            </a:solidFill>
          </p:spPr>
        </p:sp>
      </p:grpSp>
      <p:sp>
        <p:nvSpPr>
          <p:cNvPr id="14" name="Freeform 14"/>
          <p:cNvSpPr/>
          <p:nvPr/>
        </p:nvSpPr>
        <p:spPr>
          <a:xfrm>
            <a:off x="16455903" y="0"/>
            <a:ext cx="1832097" cy="2346139"/>
          </a:xfrm>
          <a:custGeom>
            <a:avLst/>
            <a:gdLst/>
            <a:ahLst/>
            <a:cxnLst/>
            <a:rect l="l" t="t" r="r" b="b"/>
            <a:pathLst>
              <a:path w="1832097" h="2346139">
                <a:moveTo>
                  <a:pt x="0" y="0"/>
                </a:moveTo>
                <a:lnTo>
                  <a:pt x="1832097" y="0"/>
                </a:lnTo>
                <a:lnTo>
                  <a:pt x="1832097" y="2346139"/>
                </a:lnTo>
                <a:lnTo>
                  <a:pt x="0" y="2346139"/>
                </a:lnTo>
                <a:lnTo>
                  <a:pt x="0" y="0"/>
                </a:lnTo>
                <a:close/>
              </a:path>
            </a:pathLst>
          </a:custGeom>
          <a:blipFill>
            <a:blip r:embed="rId4"/>
            <a:stretch>
              <a:fillRect/>
            </a:stretch>
          </a:blipFill>
        </p:spPr>
      </p:sp>
      <p:sp>
        <p:nvSpPr>
          <p:cNvPr id="15" name="Freeform 15"/>
          <p:cNvSpPr/>
          <p:nvPr/>
        </p:nvSpPr>
        <p:spPr>
          <a:xfrm>
            <a:off x="9560606" y="3478669"/>
            <a:ext cx="8727394" cy="4859763"/>
          </a:xfrm>
          <a:custGeom>
            <a:avLst/>
            <a:gdLst/>
            <a:ahLst/>
            <a:cxnLst/>
            <a:rect l="l" t="t" r="r" b="b"/>
            <a:pathLst>
              <a:path w="8727394" h="4859763">
                <a:moveTo>
                  <a:pt x="0" y="0"/>
                </a:moveTo>
                <a:lnTo>
                  <a:pt x="8727394" y="0"/>
                </a:lnTo>
                <a:lnTo>
                  <a:pt x="8727394" y="4859762"/>
                </a:lnTo>
                <a:lnTo>
                  <a:pt x="0" y="4859762"/>
                </a:lnTo>
                <a:lnTo>
                  <a:pt x="0" y="0"/>
                </a:lnTo>
                <a:close/>
              </a:path>
            </a:pathLst>
          </a:custGeom>
          <a:blipFill>
            <a:blip r:embed="rId5"/>
            <a:stretch>
              <a:fillRect/>
            </a:stretch>
          </a:blipFill>
        </p:spPr>
      </p:sp>
      <p:sp>
        <p:nvSpPr>
          <p:cNvPr id="16" name="Freeform 16"/>
          <p:cNvSpPr/>
          <p:nvPr/>
        </p:nvSpPr>
        <p:spPr>
          <a:xfrm>
            <a:off x="8468" y="1782585"/>
            <a:ext cx="9560606" cy="8251930"/>
          </a:xfrm>
          <a:custGeom>
            <a:avLst/>
            <a:gdLst/>
            <a:ahLst/>
            <a:cxnLst/>
            <a:rect l="l" t="t" r="r" b="b"/>
            <a:pathLst>
              <a:path w="9560606" h="8251930">
                <a:moveTo>
                  <a:pt x="0" y="0"/>
                </a:moveTo>
                <a:lnTo>
                  <a:pt x="9560606" y="0"/>
                </a:lnTo>
                <a:lnTo>
                  <a:pt x="9560606" y="8251930"/>
                </a:lnTo>
                <a:lnTo>
                  <a:pt x="0" y="8251930"/>
                </a:lnTo>
                <a:lnTo>
                  <a:pt x="0" y="0"/>
                </a:lnTo>
                <a:close/>
              </a:path>
            </a:pathLst>
          </a:custGeom>
          <a:blipFill>
            <a:blip r:embed="rId6"/>
            <a:stretch>
              <a:fillRect/>
            </a:stretch>
          </a:blipFill>
        </p:spPr>
      </p:sp>
      <p:sp>
        <p:nvSpPr>
          <p:cNvPr id="17" name="TextBox 17"/>
          <p:cNvSpPr txBox="1"/>
          <p:nvPr/>
        </p:nvSpPr>
        <p:spPr>
          <a:xfrm>
            <a:off x="2476796" y="448449"/>
            <a:ext cx="13093865" cy="981075"/>
          </a:xfrm>
          <a:prstGeom prst="rect">
            <a:avLst/>
          </a:prstGeom>
        </p:spPr>
        <p:txBody>
          <a:bodyPr lIns="0" tIns="0" rIns="0" bIns="0" rtlCol="0" anchor="t">
            <a:spAutoFit/>
          </a:bodyPr>
          <a:lstStyle/>
          <a:p>
            <a:pPr algn="ctr">
              <a:lnSpc>
                <a:spcPts val="7679"/>
              </a:lnSpc>
            </a:pPr>
            <a:r>
              <a:rPr lang="en-US" sz="6399" u="sng">
                <a:solidFill>
                  <a:srgbClr val="1F7DB5"/>
                </a:solidFill>
                <a:latin typeface="Genty Sans"/>
                <a:hlinkClick r:id="rId7" tooltip="https://www.cbsd.org/Page/1255"/>
              </a:rPr>
              <a:t>Student Services Department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0" y="0"/>
          <a:ext cx="18288000" cy="10344150"/>
        </p:xfrm>
        <a:graphic>
          <a:graphicData uri="http://schemas.openxmlformats.org/drawingml/2006/table">
            <a:tbl>
              <a:tblPr/>
              <a:tblGrid>
                <a:gridCol w="18288000">
                  <a:extLst>
                    <a:ext uri="{9D8B030D-6E8A-4147-A177-3AD203B41FA5}">
                      <a16:colId xmlns:a16="http://schemas.microsoft.com/office/drawing/2014/main" val="20000"/>
                    </a:ext>
                  </a:extLst>
                </a:gridCol>
              </a:tblGrid>
              <a:tr h="1319309">
                <a:tc>
                  <a:txBody>
                    <a:bodyPr/>
                    <a:lstStyle/>
                    <a:p>
                      <a:pPr algn="ctr">
                        <a:lnSpc>
                          <a:spcPts val="4859"/>
                        </a:lnSpc>
                        <a:defRPr/>
                      </a:pPr>
                      <a:r>
                        <a:rPr lang="en-US" sz="3599">
                          <a:solidFill>
                            <a:srgbClr val="FFFFFF"/>
                          </a:solidFill>
                          <a:latin typeface="Poppins"/>
                        </a:rPr>
                        <a:t>Senior Year College Timeline - FALL 2024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14975"/>
                    </a:solidFill>
                  </a:tcPr>
                </a:tc>
                <a:extLst>
                  <a:ext uri="{0D108BD9-81ED-4DB2-BD59-A6C34878D82A}">
                    <a16:rowId xmlns:a16="http://schemas.microsoft.com/office/drawing/2014/main" val="10000"/>
                  </a:ext>
                </a:extLst>
              </a:tr>
              <a:tr h="1070744">
                <a:tc>
                  <a:txBody>
                    <a:bodyPr/>
                    <a:lstStyle/>
                    <a:p>
                      <a:pPr algn="ctr">
                        <a:lnSpc>
                          <a:spcPts val="3639"/>
                        </a:lnSpc>
                        <a:defRPr/>
                      </a:pPr>
                      <a:r>
                        <a:rPr lang="en-US" sz="2599">
                          <a:solidFill>
                            <a:srgbClr val="000000"/>
                          </a:solidFill>
                          <a:latin typeface="Poppins"/>
                        </a:rPr>
                        <a:t>Post-Secondary Planning Night in </a:t>
                      </a:r>
                      <a:r>
                        <a:rPr lang="en-US" sz="2599">
                          <a:solidFill>
                            <a:srgbClr val="000000"/>
                          </a:solidFill>
                          <a:latin typeface="Poppins Bold"/>
                        </a:rPr>
                        <a:t>September </a:t>
                      </a:r>
                      <a:r>
                        <a:rPr lang="en-US" sz="2599">
                          <a:solidFill>
                            <a:srgbClr val="000000"/>
                          </a:solidFill>
                          <a:latin typeface="Poppins"/>
                        </a:rPr>
                        <a:t>(Date TBA) - ESSENTIAL!!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70744">
                <a:tc>
                  <a:txBody>
                    <a:bodyPr/>
                    <a:lstStyle/>
                    <a:p>
                      <a:pPr algn="ctr">
                        <a:lnSpc>
                          <a:spcPts val="3639"/>
                        </a:lnSpc>
                        <a:defRPr/>
                      </a:pPr>
                      <a:r>
                        <a:rPr lang="en-US" sz="2599">
                          <a:solidFill>
                            <a:srgbClr val="000000"/>
                          </a:solidFill>
                          <a:latin typeface="Poppins"/>
                        </a:rPr>
                        <a:t>Complete and submit </a:t>
                      </a:r>
                      <a:r>
                        <a:rPr lang="en-US" sz="2599">
                          <a:solidFill>
                            <a:srgbClr val="000000"/>
                          </a:solidFill>
                          <a:latin typeface="Poppins Bold"/>
                        </a:rPr>
                        <a:t>applications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70744">
                <a:tc>
                  <a:txBody>
                    <a:bodyPr/>
                    <a:lstStyle/>
                    <a:p>
                      <a:pPr algn="ctr">
                        <a:lnSpc>
                          <a:spcPts val="3639"/>
                        </a:lnSpc>
                        <a:defRPr/>
                      </a:pPr>
                      <a:r>
                        <a:rPr lang="en-US" sz="2599">
                          <a:solidFill>
                            <a:srgbClr val="000000"/>
                          </a:solidFill>
                          <a:latin typeface="Poppins"/>
                        </a:rPr>
                        <a:t>Finish up </a:t>
                      </a:r>
                      <a:r>
                        <a:rPr lang="en-US" sz="2599">
                          <a:solidFill>
                            <a:srgbClr val="000000"/>
                          </a:solidFill>
                          <a:latin typeface="Poppins Bold"/>
                        </a:rPr>
                        <a:t>testing </a:t>
                      </a:r>
                      <a:r>
                        <a:rPr lang="en-US" sz="2599">
                          <a:solidFill>
                            <a:srgbClr val="000000"/>
                          </a:solidFill>
                          <a:latin typeface="Poppins"/>
                        </a:rPr>
                        <a:t>and </a:t>
                      </a:r>
                      <a:r>
                        <a:rPr lang="en-US" sz="2599">
                          <a:solidFill>
                            <a:srgbClr val="000000"/>
                          </a:solidFill>
                          <a:latin typeface="Poppins Italics"/>
                        </a:rPr>
                        <a:t>send </a:t>
                      </a:r>
                      <a:r>
                        <a:rPr lang="en-US" sz="2599" u="sng">
                          <a:solidFill>
                            <a:srgbClr val="000000"/>
                          </a:solidFill>
                          <a:latin typeface="Poppins Italics"/>
                        </a:rPr>
                        <a:t>official </a:t>
                      </a:r>
                      <a:r>
                        <a:rPr lang="en-US" sz="2599">
                          <a:solidFill>
                            <a:srgbClr val="000000"/>
                          </a:solidFill>
                          <a:latin typeface="Poppins Italics"/>
                        </a:rPr>
                        <a:t>ACT and/or SAT scores</a:t>
                      </a:r>
                      <a:r>
                        <a:rPr lang="en-US" sz="2599">
                          <a:solidFill>
                            <a:srgbClr val="000000"/>
                          </a:solidFill>
                          <a:latin typeface="Poppins"/>
                        </a:rPr>
                        <a:t> to your colleges if required.</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70744">
                <a:tc>
                  <a:txBody>
                    <a:bodyPr/>
                    <a:lstStyle/>
                    <a:p>
                      <a:pPr algn="ctr">
                        <a:lnSpc>
                          <a:spcPts val="3639"/>
                        </a:lnSpc>
                        <a:defRPr/>
                      </a:pPr>
                      <a:r>
                        <a:rPr lang="en-US" sz="2599">
                          <a:solidFill>
                            <a:srgbClr val="000000"/>
                          </a:solidFill>
                          <a:latin typeface="Poppins"/>
                        </a:rPr>
                        <a:t>Approach teachers for </a:t>
                      </a:r>
                      <a:r>
                        <a:rPr lang="en-US" sz="2599">
                          <a:solidFill>
                            <a:srgbClr val="000000"/>
                          </a:solidFill>
                          <a:latin typeface="Poppins Bold"/>
                        </a:rPr>
                        <a:t>recommendations </a:t>
                      </a:r>
                      <a:r>
                        <a:rPr lang="en-US" sz="2599">
                          <a:solidFill>
                            <a:srgbClr val="000000"/>
                          </a:solidFill>
                          <a:latin typeface="Poppins"/>
                        </a:rPr>
                        <a:t>and follow-up to be sure they are submitted.</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70744">
                <a:tc>
                  <a:txBody>
                    <a:bodyPr/>
                    <a:lstStyle/>
                    <a:p>
                      <a:pPr algn="ctr">
                        <a:lnSpc>
                          <a:spcPts val="3639"/>
                        </a:lnSpc>
                        <a:defRPr/>
                      </a:pPr>
                      <a:r>
                        <a:rPr lang="en-US" sz="2599">
                          <a:solidFill>
                            <a:srgbClr val="000000"/>
                          </a:solidFill>
                          <a:latin typeface="Poppins"/>
                        </a:rPr>
                        <a:t>Meet with </a:t>
                      </a:r>
                      <a:r>
                        <a:rPr lang="en-US" sz="2599">
                          <a:solidFill>
                            <a:srgbClr val="000000"/>
                          </a:solidFill>
                          <a:latin typeface="Poppins Bold"/>
                        </a:rPr>
                        <a:t>college reps</a:t>
                      </a:r>
                      <a:r>
                        <a:rPr lang="en-US" sz="2599">
                          <a:solidFill>
                            <a:srgbClr val="000000"/>
                          </a:solidFill>
                          <a:latin typeface="Poppins"/>
                        </a:rPr>
                        <a:t> during their visits to South (sign up on Naviance)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70744">
                <a:tc>
                  <a:txBody>
                    <a:bodyPr/>
                    <a:lstStyle/>
                    <a:p>
                      <a:pPr algn="ctr">
                        <a:lnSpc>
                          <a:spcPts val="3639"/>
                        </a:lnSpc>
                        <a:defRPr/>
                      </a:pPr>
                      <a:r>
                        <a:rPr lang="en-US" sz="2599">
                          <a:solidFill>
                            <a:srgbClr val="000000"/>
                          </a:solidFill>
                          <a:latin typeface="Poppins Bold"/>
                        </a:rPr>
                        <a:t>District Financial Aid Night</a:t>
                      </a:r>
                      <a:r>
                        <a:rPr lang="en-US" sz="2599">
                          <a:solidFill>
                            <a:srgbClr val="000000"/>
                          </a:solidFill>
                          <a:latin typeface="Poppins"/>
                        </a:rPr>
                        <a:t>; Seek and apply for </a:t>
                      </a:r>
                      <a:r>
                        <a:rPr lang="en-US" sz="2599">
                          <a:solidFill>
                            <a:srgbClr val="000000"/>
                          </a:solidFill>
                          <a:latin typeface="Poppins Bold"/>
                        </a:rPr>
                        <a:t>scholarships </a:t>
                      </a:r>
                      <a:r>
                        <a:rPr lang="en-US" sz="2599">
                          <a:solidFill>
                            <a:srgbClr val="000000"/>
                          </a:solidFill>
                          <a:latin typeface="Poppins"/>
                        </a:rPr>
                        <a:t>(check </a:t>
                      </a:r>
                      <a:r>
                        <a:rPr lang="en-US" sz="2599">
                          <a:solidFill>
                            <a:srgbClr val="000000"/>
                          </a:solidFill>
                          <a:latin typeface="Poppins Bold"/>
                        </a:rPr>
                        <a:t>Naviance </a:t>
                      </a:r>
                      <a:r>
                        <a:rPr lang="en-US" sz="2599">
                          <a:solidFill>
                            <a:srgbClr val="000000"/>
                          </a:solidFill>
                          <a:latin typeface="Poppins"/>
                        </a:rPr>
                        <a:t>weekly for new updates)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070744">
                <a:tc>
                  <a:txBody>
                    <a:bodyPr/>
                    <a:lstStyle/>
                    <a:p>
                      <a:pPr algn="ctr">
                        <a:lnSpc>
                          <a:spcPts val="3639"/>
                        </a:lnSpc>
                        <a:defRPr/>
                      </a:pPr>
                      <a:r>
                        <a:rPr lang="en-US" sz="2599">
                          <a:solidFill>
                            <a:srgbClr val="000000"/>
                          </a:solidFill>
                          <a:latin typeface="Poppins"/>
                        </a:rPr>
                        <a:t>Division I &amp; II athletes complete </a:t>
                      </a:r>
                      <a:r>
                        <a:rPr lang="en-US" sz="2599">
                          <a:solidFill>
                            <a:srgbClr val="000000"/>
                          </a:solidFill>
                          <a:latin typeface="Poppins Bold"/>
                        </a:rPr>
                        <a:t>NCAA Clearinghouse</a:t>
                      </a:r>
                      <a:r>
                        <a:rPr lang="en-US" sz="2599">
                          <a:solidFill>
                            <a:srgbClr val="000000"/>
                          </a:solidFill>
                          <a:latin typeface="Poppins"/>
                        </a:rPr>
                        <a:t>; our office will submit academic records to NCAA</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529634">
                <a:tc>
                  <a:txBody>
                    <a:bodyPr/>
                    <a:lstStyle/>
                    <a:p>
                      <a:pPr algn="ctr">
                        <a:lnSpc>
                          <a:spcPts val="3639"/>
                        </a:lnSpc>
                        <a:defRPr/>
                      </a:pPr>
                      <a:r>
                        <a:rPr lang="en-US" sz="2599" u="sng">
                          <a:solidFill>
                            <a:srgbClr val="000000"/>
                          </a:solidFill>
                          <a:latin typeface="Poppins Bold"/>
                        </a:rPr>
                        <a:t>Submit FAFSA</a:t>
                      </a:r>
                      <a:r>
                        <a:rPr lang="en-US" sz="2599">
                          <a:solidFill>
                            <a:srgbClr val="000000"/>
                          </a:solidFill>
                          <a:latin typeface="Poppins Bold"/>
                        </a:rPr>
                        <a:t> </a:t>
                      </a:r>
                      <a:r>
                        <a:rPr lang="en-US" sz="2599">
                          <a:solidFill>
                            <a:srgbClr val="000000"/>
                          </a:solidFill>
                          <a:latin typeface="Poppins"/>
                        </a:rPr>
                        <a:t>utilizing 2022 tax info - date could be as early as October 1st or as late as December 31st (Date TBA)</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grpSp>
        <p:nvGrpSpPr>
          <p:cNvPr id="2" name="Group 2"/>
          <p:cNvGrpSpPr/>
          <p:nvPr/>
        </p:nvGrpSpPr>
        <p:grpSpPr>
          <a:xfrm>
            <a:off x="2952163" y="9592442"/>
            <a:ext cx="169903" cy="169903"/>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4" name="Group 4"/>
          <p:cNvGrpSpPr/>
          <p:nvPr/>
        </p:nvGrpSpPr>
        <p:grpSpPr>
          <a:xfrm>
            <a:off x="9409285" y="9677393"/>
            <a:ext cx="169903" cy="169903"/>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4975"/>
            </a:solidFill>
          </p:spPr>
        </p:sp>
      </p:grpSp>
      <p:grpSp>
        <p:nvGrpSpPr>
          <p:cNvPr id="6" name="Group 6"/>
          <p:cNvGrpSpPr/>
          <p:nvPr/>
        </p:nvGrpSpPr>
        <p:grpSpPr>
          <a:xfrm>
            <a:off x="11871719" y="9507491"/>
            <a:ext cx="169903" cy="169903"/>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8" name="Group 8"/>
          <p:cNvGrpSpPr/>
          <p:nvPr/>
        </p:nvGrpSpPr>
        <p:grpSpPr>
          <a:xfrm>
            <a:off x="510358" y="7805535"/>
            <a:ext cx="169903" cy="169903"/>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4975"/>
            </a:solidFill>
          </p:spPr>
        </p:sp>
      </p:grpSp>
      <p:grpSp>
        <p:nvGrpSpPr>
          <p:cNvPr id="10" name="Group 10"/>
          <p:cNvGrpSpPr/>
          <p:nvPr/>
        </p:nvGrpSpPr>
        <p:grpSpPr>
          <a:xfrm>
            <a:off x="510358" y="9677393"/>
            <a:ext cx="169903" cy="169903"/>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12" name="Group 12"/>
          <p:cNvGrpSpPr/>
          <p:nvPr/>
        </p:nvGrpSpPr>
        <p:grpSpPr>
          <a:xfrm>
            <a:off x="6238129" y="7234035"/>
            <a:ext cx="169903" cy="169903"/>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14" name="Group 14"/>
          <p:cNvGrpSpPr/>
          <p:nvPr/>
        </p:nvGrpSpPr>
        <p:grpSpPr>
          <a:xfrm>
            <a:off x="5972977" y="9762345"/>
            <a:ext cx="169903" cy="169903"/>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16" name="Group 16"/>
          <p:cNvGrpSpPr/>
          <p:nvPr/>
        </p:nvGrpSpPr>
        <p:grpSpPr>
          <a:xfrm>
            <a:off x="11871719" y="7213435"/>
            <a:ext cx="169903" cy="169903"/>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18" name="Group 18"/>
          <p:cNvGrpSpPr/>
          <p:nvPr/>
        </p:nvGrpSpPr>
        <p:grpSpPr>
          <a:xfrm>
            <a:off x="17456754" y="9422539"/>
            <a:ext cx="169903" cy="169903"/>
            <a:chOff x="0" y="0"/>
            <a:chExt cx="6350000" cy="6350000"/>
          </a:xfrm>
        </p:grpSpPr>
        <p:sp>
          <p:nvSpPr>
            <p:cNvPr id="19" name="Freeform 1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20" name="Group 20"/>
          <p:cNvGrpSpPr/>
          <p:nvPr/>
        </p:nvGrpSpPr>
        <p:grpSpPr>
          <a:xfrm>
            <a:off x="17711608" y="7383338"/>
            <a:ext cx="169903" cy="169903"/>
            <a:chOff x="0" y="0"/>
            <a:chExt cx="6350000" cy="6350000"/>
          </a:xfrm>
        </p:grpSpPr>
        <p:sp>
          <p:nvSpPr>
            <p:cNvPr id="21" name="Freeform 2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22" name="Group 22"/>
          <p:cNvGrpSpPr/>
          <p:nvPr/>
        </p:nvGrpSpPr>
        <p:grpSpPr>
          <a:xfrm>
            <a:off x="14619630" y="9592442"/>
            <a:ext cx="169903" cy="169903"/>
            <a:chOff x="0" y="0"/>
            <a:chExt cx="6350000" cy="6350000"/>
          </a:xfrm>
        </p:grpSpPr>
        <p:sp>
          <p:nvSpPr>
            <p:cNvPr id="23" name="Freeform 2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24" name="Group 24"/>
          <p:cNvGrpSpPr/>
          <p:nvPr/>
        </p:nvGrpSpPr>
        <p:grpSpPr>
          <a:xfrm rot="-10800000">
            <a:off x="15110200" y="2390001"/>
            <a:ext cx="169903" cy="169903"/>
            <a:chOff x="0" y="0"/>
            <a:chExt cx="6350000" cy="6350000"/>
          </a:xfrm>
        </p:grpSpPr>
        <p:sp>
          <p:nvSpPr>
            <p:cNvPr id="25" name="Freeform 2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26" name="Group 26"/>
          <p:cNvGrpSpPr/>
          <p:nvPr/>
        </p:nvGrpSpPr>
        <p:grpSpPr>
          <a:xfrm rot="-10800000">
            <a:off x="17626657" y="5366807"/>
            <a:ext cx="169903" cy="169903"/>
            <a:chOff x="0" y="0"/>
            <a:chExt cx="6350000" cy="6350000"/>
          </a:xfrm>
        </p:grpSpPr>
        <p:sp>
          <p:nvSpPr>
            <p:cNvPr id="27" name="Freeform 2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28" name="Group 28"/>
          <p:cNvGrpSpPr/>
          <p:nvPr/>
        </p:nvGrpSpPr>
        <p:grpSpPr>
          <a:xfrm rot="-10800000">
            <a:off x="8734768" y="323389"/>
            <a:ext cx="169903" cy="169903"/>
            <a:chOff x="0" y="0"/>
            <a:chExt cx="6350000" cy="6350000"/>
          </a:xfrm>
        </p:grpSpPr>
        <p:sp>
          <p:nvSpPr>
            <p:cNvPr id="29" name="Freeform 2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4975"/>
            </a:solidFill>
          </p:spPr>
        </p:sp>
      </p:grpSp>
      <p:grpSp>
        <p:nvGrpSpPr>
          <p:cNvPr id="30" name="Group 30"/>
          <p:cNvGrpSpPr/>
          <p:nvPr/>
        </p:nvGrpSpPr>
        <p:grpSpPr>
          <a:xfrm rot="-2874442">
            <a:off x="15569638" y="1695003"/>
            <a:ext cx="169903" cy="169903"/>
            <a:chOff x="0" y="0"/>
            <a:chExt cx="6350000" cy="6350000"/>
          </a:xfrm>
        </p:grpSpPr>
        <p:sp>
          <p:nvSpPr>
            <p:cNvPr id="31" name="Freeform 3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32" name="Group 32"/>
          <p:cNvGrpSpPr/>
          <p:nvPr/>
        </p:nvGrpSpPr>
        <p:grpSpPr>
          <a:xfrm rot="-10800000">
            <a:off x="17456754" y="2651163"/>
            <a:ext cx="169903" cy="169903"/>
            <a:chOff x="0" y="0"/>
            <a:chExt cx="6350000" cy="6350000"/>
          </a:xfrm>
        </p:grpSpPr>
        <p:sp>
          <p:nvSpPr>
            <p:cNvPr id="33" name="Freeform 3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4975"/>
            </a:solidFill>
          </p:spPr>
        </p:sp>
      </p:grpSp>
      <p:grpSp>
        <p:nvGrpSpPr>
          <p:cNvPr id="34" name="Group 34"/>
          <p:cNvGrpSpPr/>
          <p:nvPr/>
        </p:nvGrpSpPr>
        <p:grpSpPr>
          <a:xfrm rot="-10800000">
            <a:off x="425407" y="6282063"/>
            <a:ext cx="169903" cy="169903"/>
            <a:chOff x="0" y="0"/>
            <a:chExt cx="6350000" cy="6350000"/>
          </a:xfrm>
        </p:grpSpPr>
        <p:sp>
          <p:nvSpPr>
            <p:cNvPr id="35" name="Freeform 3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36" name="Group 36"/>
          <p:cNvGrpSpPr/>
          <p:nvPr/>
        </p:nvGrpSpPr>
        <p:grpSpPr>
          <a:xfrm rot="-10800000">
            <a:off x="17456754" y="779305"/>
            <a:ext cx="169903" cy="169903"/>
            <a:chOff x="0" y="0"/>
            <a:chExt cx="6350000" cy="6350000"/>
          </a:xfrm>
        </p:grpSpPr>
        <p:sp>
          <p:nvSpPr>
            <p:cNvPr id="37" name="Freeform 3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38" name="Group 38"/>
          <p:cNvGrpSpPr/>
          <p:nvPr/>
        </p:nvGrpSpPr>
        <p:grpSpPr>
          <a:xfrm rot="-10800000">
            <a:off x="11956671" y="2720383"/>
            <a:ext cx="169903" cy="169903"/>
            <a:chOff x="0" y="0"/>
            <a:chExt cx="6350000" cy="6350000"/>
          </a:xfrm>
        </p:grpSpPr>
        <p:sp>
          <p:nvSpPr>
            <p:cNvPr id="39" name="Freeform 3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40" name="Group 40"/>
          <p:cNvGrpSpPr/>
          <p:nvPr/>
        </p:nvGrpSpPr>
        <p:grpSpPr>
          <a:xfrm rot="-10800000">
            <a:off x="510358" y="1034159"/>
            <a:ext cx="169903" cy="169903"/>
            <a:chOff x="0" y="0"/>
            <a:chExt cx="6350000" cy="6350000"/>
          </a:xfrm>
        </p:grpSpPr>
        <p:sp>
          <p:nvSpPr>
            <p:cNvPr id="41" name="Freeform 4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42" name="Group 42"/>
          <p:cNvGrpSpPr/>
          <p:nvPr/>
        </p:nvGrpSpPr>
        <p:grpSpPr>
          <a:xfrm rot="-10800000">
            <a:off x="2297224" y="493292"/>
            <a:ext cx="169903" cy="169903"/>
            <a:chOff x="0" y="0"/>
            <a:chExt cx="6350000" cy="6350000"/>
          </a:xfrm>
        </p:grpSpPr>
        <p:sp>
          <p:nvSpPr>
            <p:cNvPr id="43" name="Freeform 4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44" name="Group 44"/>
          <p:cNvGrpSpPr/>
          <p:nvPr/>
        </p:nvGrpSpPr>
        <p:grpSpPr>
          <a:xfrm rot="-10800000">
            <a:off x="14704581" y="404220"/>
            <a:ext cx="169903" cy="169903"/>
            <a:chOff x="0" y="0"/>
            <a:chExt cx="6350000" cy="6350000"/>
          </a:xfrm>
        </p:grpSpPr>
        <p:sp>
          <p:nvSpPr>
            <p:cNvPr id="45" name="Freeform 4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46" name="Group 46"/>
          <p:cNvGrpSpPr/>
          <p:nvPr/>
        </p:nvGrpSpPr>
        <p:grpSpPr>
          <a:xfrm>
            <a:off x="12735218" y="2071389"/>
            <a:ext cx="169903" cy="169903"/>
            <a:chOff x="0" y="0"/>
            <a:chExt cx="6350000" cy="6350000"/>
          </a:xfrm>
        </p:grpSpPr>
        <p:sp>
          <p:nvSpPr>
            <p:cNvPr id="47" name="Freeform 4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4975"/>
            </a:solidFill>
          </p:spPr>
        </p:sp>
      </p:grpSp>
      <p:grpSp>
        <p:nvGrpSpPr>
          <p:cNvPr id="48" name="Group 48"/>
          <p:cNvGrpSpPr/>
          <p:nvPr/>
        </p:nvGrpSpPr>
        <p:grpSpPr>
          <a:xfrm>
            <a:off x="9239383" y="2411194"/>
            <a:ext cx="169903" cy="169903"/>
            <a:chOff x="0" y="0"/>
            <a:chExt cx="6350000" cy="6350000"/>
          </a:xfrm>
        </p:grpSpPr>
        <p:sp>
          <p:nvSpPr>
            <p:cNvPr id="49" name="Freeform 4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50" name="Group 50"/>
          <p:cNvGrpSpPr/>
          <p:nvPr/>
        </p:nvGrpSpPr>
        <p:grpSpPr>
          <a:xfrm>
            <a:off x="160254" y="2930822"/>
            <a:ext cx="5982625" cy="5717327"/>
            <a:chOff x="0" y="0"/>
            <a:chExt cx="1575671" cy="1505798"/>
          </a:xfrm>
        </p:grpSpPr>
        <p:sp>
          <p:nvSpPr>
            <p:cNvPr id="51" name="Freeform 51"/>
            <p:cNvSpPr/>
            <p:nvPr/>
          </p:nvSpPr>
          <p:spPr>
            <a:xfrm>
              <a:off x="0" y="0"/>
              <a:ext cx="1575671" cy="1505798"/>
            </a:xfrm>
            <a:custGeom>
              <a:avLst/>
              <a:gdLst/>
              <a:ahLst/>
              <a:cxnLst/>
              <a:rect l="l" t="t" r="r" b="b"/>
              <a:pathLst>
                <a:path w="1575671" h="1505798">
                  <a:moveTo>
                    <a:pt x="65997" y="0"/>
                  </a:moveTo>
                  <a:lnTo>
                    <a:pt x="1509673" y="0"/>
                  </a:lnTo>
                  <a:cubicBezTo>
                    <a:pt x="1546123" y="0"/>
                    <a:pt x="1575671" y="29548"/>
                    <a:pt x="1575671" y="65997"/>
                  </a:cubicBezTo>
                  <a:lnTo>
                    <a:pt x="1575671" y="1439801"/>
                  </a:lnTo>
                  <a:cubicBezTo>
                    <a:pt x="1575671" y="1476250"/>
                    <a:pt x="1546123" y="1505798"/>
                    <a:pt x="1509673" y="1505798"/>
                  </a:cubicBezTo>
                  <a:lnTo>
                    <a:pt x="65997" y="1505798"/>
                  </a:lnTo>
                  <a:cubicBezTo>
                    <a:pt x="29548" y="1505798"/>
                    <a:pt x="0" y="1476250"/>
                    <a:pt x="0" y="1439801"/>
                  </a:cubicBezTo>
                  <a:lnTo>
                    <a:pt x="0" y="65997"/>
                  </a:lnTo>
                  <a:cubicBezTo>
                    <a:pt x="0" y="29548"/>
                    <a:pt x="29548" y="0"/>
                    <a:pt x="65997" y="0"/>
                  </a:cubicBezTo>
                  <a:close/>
                </a:path>
              </a:pathLst>
            </a:custGeom>
            <a:solidFill>
              <a:srgbClr val="F7CD34"/>
            </a:solidFill>
          </p:spPr>
        </p:sp>
        <p:sp>
          <p:nvSpPr>
            <p:cNvPr id="52" name="TextBox 52"/>
            <p:cNvSpPr txBox="1"/>
            <p:nvPr/>
          </p:nvSpPr>
          <p:spPr>
            <a:xfrm>
              <a:off x="0" y="-66675"/>
              <a:ext cx="1575671" cy="1572473"/>
            </a:xfrm>
            <a:prstGeom prst="rect">
              <a:avLst/>
            </a:prstGeom>
          </p:spPr>
          <p:txBody>
            <a:bodyPr lIns="50800" tIns="50800" rIns="50800" bIns="50800" rtlCol="0" anchor="ctr"/>
            <a:lstStyle/>
            <a:p>
              <a:pPr algn="ctr">
                <a:lnSpc>
                  <a:spcPts val="3000"/>
                </a:lnSpc>
              </a:pPr>
              <a:endParaRPr/>
            </a:p>
          </p:txBody>
        </p:sp>
      </p:grpSp>
      <p:grpSp>
        <p:nvGrpSpPr>
          <p:cNvPr id="53" name="Group 53"/>
          <p:cNvGrpSpPr/>
          <p:nvPr/>
        </p:nvGrpSpPr>
        <p:grpSpPr>
          <a:xfrm>
            <a:off x="6238129" y="2076355"/>
            <a:ext cx="11969324" cy="7685990"/>
            <a:chOff x="0" y="0"/>
            <a:chExt cx="3152415" cy="2024294"/>
          </a:xfrm>
        </p:grpSpPr>
        <p:sp>
          <p:nvSpPr>
            <p:cNvPr id="54" name="Freeform 54"/>
            <p:cNvSpPr/>
            <p:nvPr/>
          </p:nvSpPr>
          <p:spPr>
            <a:xfrm>
              <a:off x="0" y="0"/>
              <a:ext cx="3152415" cy="2024293"/>
            </a:xfrm>
            <a:custGeom>
              <a:avLst/>
              <a:gdLst/>
              <a:ahLst/>
              <a:cxnLst/>
              <a:rect l="l" t="t" r="r" b="b"/>
              <a:pathLst>
                <a:path w="3152415" h="2024293">
                  <a:moveTo>
                    <a:pt x="32987" y="0"/>
                  </a:moveTo>
                  <a:lnTo>
                    <a:pt x="3119427" y="0"/>
                  </a:lnTo>
                  <a:cubicBezTo>
                    <a:pt x="3137645" y="0"/>
                    <a:pt x="3152415" y="14769"/>
                    <a:pt x="3152415" y="32987"/>
                  </a:cubicBezTo>
                  <a:lnTo>
                    <a:pt x="3152415" y="1991306"/>
                  </a:lnTo>
                  <a:cubicBezTo>
                    <a:pt x="3152415" y="2000055"/>
                    <a:pt x="3148939" y="2008445"/>
                    <a:pt x="3142753" y="2014632"/>
                  </a:cubicBezTo>
                  <a:cubicBezTo>
                    <a:pt x="3136566" y="2020818"/>
                    <a:pt x="3128176" y="2024293"/>
                    <a:pt x="3119427" y="2024293"/>
                  </a:cubicBezTo>
                  <a:lnTo>
                    <a:pt x="32987" y="2024293"/>
                  </a:lnTo>
                  <a:cubicBezTo>
                    <a:pt x="24239" y="2024293"/>
                    <a:pt x="15848" y="2020818"/>
                    <a:pt x="9662" y="2014632"/>
                  </a:cubicBezTo>
                  <a:cubicBezTo>
                    <a:pt x="3475" y="2008445"/>
                    <a:pt x="0" y="2000055"/>
                    <a:pt x="0" y="1991306"/>
                  </a:cubicBezTo>
                  <a:lnTo>
                    <a:pt x="0" y="32987"/>
                  </a:lnTo>
                  <a:cubicBezTo>
                    <a:pt x="0" y="24239"/>
                    <a:pt x="3475" y="15848"/>
                    <a:pt x="9662" y="9662"/>
                  </a:cubicBezTo>
                  <a:cubicBezTo>
                    <a:pt x="15848" y="3475"/>
                    <a:pt x="24239" y="0"/>
                    <a:pt x="32987" y="0"/>
                  </a:cubicBezTo>
                  <a:close/>
                </a:path>
              </a:pathLst>
            </a:custGeom>
            <a:solidFill>
              <a:srgbClr val="FAF3E0"/>
            </a:solidFill>
            <a:ln w="38100" cap="rnd">
              <a:solidFill>
                <a:srgbClr val="000000"/>
              </a:solidFill>
              <a:prstDash val="solid"/>
              <a:round/>
            </a:ln>
          </p:spPr>
        </p:sp>
        <p:sp>
          <p:nvSpPr>
            <p:cNvPr id="55" name="TextBox 55"/>
            <p:cNvSpPr txBox="1"/>
            <p:nvPr/>
          </p:nvSpPr>
          <p:spPr>
            <a:xfrm>
              <a:off x="0" y="-95250"/>
              <a:ext cx="3152415" cy="2119544"/>
            </a:xfrm>
            <a:prstGeom prst="rect">
              <a:avLst/>
            </a:prstGeom>
          </p:spPr>
          <p:txBody>
            <a:bodyPr lIns="50800" tIns="50800" rIns="50800" bIns="50800" rtlCol="0" anchor="ctr"/>
            <a:lstStyle/>
            <a:p>
              <a:pPr marL="669291" lvl="1" indent="-334646" algn="just">
                <a:lnSpc>
                  <a:spcPts val="4650"/>
                </a:lnSpc>
                <a:buFont typeface="Arial"/>
                <a:buChar char="•"/>
              </a:pPr>
              <a:r>
                <a:rPr lang="en-US" sz="3100">
                  <a:solidFill>
                    <a:srgbClr val="000000"/>
                  </a:solidFill>
                  <a:latin typeface="Genty Sans"/>
                </a:rPr>
                <a:t>Bricklayers: </a:t>
              </a:r>
              <a:r>
                <a:rPr lang="en-US" sz="3100" u="sng">
                  <a:solidFill>
                    <a:srgbClr val="004AAD"/>
                  </a:solidFill>
                  <a:latin typeface="Genty Sans"/>
                  <a:hlinkClick r:id="rId3" tooltip="https://www.bac-1.org/Membership/Training-Center.aspx"/>
                </a:rPr>
                <a:t>Training Center</a:t>
              </a:r>
            </a:p>
            <a:p>
              <a:pPr marL="669291" lvl="1" indent="-334646" algn="just">
                <a:lnSpc>
                  <a:spcPts val="4650"/>
                </a:lnSpc>
                <a:buFont typeface="Arial"/>
                <a:buChar char="•"/>
              </a:pPr>
              <a:r>
                <a:rPr lang="en-US" sz="3100">
                  <a:solidFill>
                    <a:srgbClr val="000000"/>
                  </a:solidFill>
                  <a:latin typeface="Genty Sans"/>
                </a:rPr>
                <a:t>Carpenters: </a:t>
              </a:r>
              <a:r>
                <a:rPr lang="en-US" sz="3100" u="sng">
                  <a:solidFill>
                    <a:srgbClr val="004AAD"/>
                  </a:solidFill>
                  <a:latin typeface="Genty Sans"/>
                  <a:hlinkClick r:id="rId4" tooltip="https://www.carpentersofphila.com/"/>
                </a:rPr>
                <a:t>Carpenters Apprentice School of Philadelphia</a:t>
              </a:r>
            </a:p>
            <a:p>
              <a:pPr marL="669291" lvl="1" indent="-334646" algn="just">
                <a:lnSpc>
                  <a:spcPts val="4650"/>
                </a:lnSpc>
                <a:buFont typeface="Arial"/>
                <a:buChar char="•"/>
              </a:pPr>
              <a:r>
                <a:rPr lang="en-US" sz="3100">
                  <a:solidFill>
                    <a:srgbClr val="000000"/>
                  </a:solidFill>
                  <a:latin typeface="Genty Sans"/>
                </a:rPr>
                <a:t>Cement/Masons/Plasterers: </a:t>
              </a:r>
              <a:r>
                <a:rPr lang="en-US" sz="3100" u="sng">
                  <a:solidFill>
                    <a:srgbClr val="004AAD"/>
                  </a:solidFill>
                  <a:latin typeface="Genty Sans"/>
                  <a:hlinkClick r:id="rId5" tooltip="https://opcmia592.com/training-center/apprenticeship-program/"/>
                </a:rPr>
                <a:t>Apprenticeship Program</a:t>
              </a:r>
            </a:p>
            <a:p>
              <a:pPr marL="669291" lvl="1" indent="-334646" algn="just">
                <a:lnSpc>
                  <a:spcPts val="4650"/>
                </a:lnSpc>
                <a:buFont typeface="Arial"/>
                <a:buChar char="•"/>
              </a:pPr>
              <a:r>
                <a:rPr lang="en-US" sz="3100">
                  <a:solidFill>
                    <a:srgbClr val="000000"/>
                  </a:solidFill>
                  <a:latin typeface="Genty Sans"/>
                </a:rPr>
                <a:t>Drywall/Glaziers/Painters: </a:t>
              </a:r>
              <a:r>
                <a:rPr lang="en-US" sz="3100" u="sng">
                  <a:solidFill>
                    <a:srgbClr val="004AAD"/>
                  </a:solidFill>
                  <a:latin typeface="Genty Sans"/>
                  <a:hlinkClick r:id="rId6" tooltip="https://www.fti.edu/"/>
                </a:rPr>
                <a:t>Finishing Trades Institute</a:t>
              </a:r>
            </a:p>
            <a:p>
              <a:pPr marL="669291" lvl="1" indent="-334646" algn="just">
                <a:lnSpc>
                  <a:spcPts val="4650"/>
                </a:lnSpc>
                <a:buFont typeface="Arial"/>
                <a:buChar char="•"/>
              </a:pPr>
              <a:r>
                <a:rPr lang="en-US" sz="3100">
                  <a:solidFill>
                    <a:srgbClr val="000000"/>
                  </a:solidFill>
                  <a:latin typeface="Genty Sans"/>
                </a:rPr>
                <a:t>Electricians: </a:t>
              </a:r>
              <a:r>
                <a:rPr lang="en-US" sz="3100" u="sng">
                  <a:solidFill>
                    <a:srgbClr val="004AAD"/>
                  </a:solidFill>
                  <a:latin typeface="Genty Sans"/>
                  <a:hlinkClick r:id="rId7" tooltip="http://www.atei98.org/"/>
                </a:rPr>
                <a:t>Local 98 NECA/IBEW Joint Apprenticeship</a:t>
              </a:r>
            </a:p>
            <a:p>
              <a:pPr marL="669291" lvl="1" indent="-334646" algn="just">
                <a:lnSpc>
                  <a:spcPts val="4650"/>
                </a:lnSpc>
                <a:buFont typeface="Arial"/>
                <a:buChar char="•"/>
              </a:pPr>
              <a:r>
                <a:rPr lang="en-US" sz="3100">
                  <a:solidFill>
                    <a:srgbClr val="000000"/>
                  </a:solidFill>
                  <a:latin typeface="Genty Sans"/>
                </a:rPr>
                <a:t>Ironworkers/Welders: </a:t>
              </a:r>
              <a:r>
                <a:rPr lang="en-US" sz="3100" u="sng">
                  <a:solidFill>
                    <a:srgbClr val="004AAD"/>
                  </a:solidFill>
                  <a:latin typeface="Genty Sans"/>
                  <a:hlinkClick r:id="rId8" tooltip="https://local401.com/training/"/>
                </a:rPr>
                <a:t>Training: Ironworkers Local 401</a:t>
              </a:r>
            </a:p>
            <a:p>
              <a:pPr marL="669291" lvl="1" indent="-334646" algn="just">
                <a:lnSpc>
                  <a:spcPts val="4650"/>
                </a:lnSpc>
                <a:buFont typeface="Arial"/>
                <a:buChar char="•"/>
              </a:pPr>
              <a:r>
                <a:rPr lang="en-US" sz="3100">
                  <a:solidFill>
                    <a:srgbClr val="000000"/>
                  </a:solidFill>
                  <a:latin typeface="Genty Sans"/>
                </a:rPr>
                <a:t>Laborers: </a:t>
              </a:r>
              <a:r>
                <a:rPr lang="en-US" sz="3100" u="sng">
                  <a:solidFill>
                    <a:srgbClr val="004AAD"/>
                  </a:solidFill>
                  <a:latin typeface="Genty Sans"/>
                  <a:hlinkClick r:id="rId9" tooltip="https://www.ldc-phila-vic.org/Member-Training/apprenticeship.cfm"/>
                </a:rPr>
                <a:t>LDC Apprenticeship Program</a:t>
              </a:r>
            </a:p>
            <a:p>
              <a:pPr marL="669291" lvl="1" indent="-334646" algn="just">
                <a:lnSpc>
                  <a:spcPts val="4650"/>
                </a:lnSpc>
                <a:buFont typeface="Arial"/>
                <a:buChar char="•"/>
              </a:pPr>
              <a:r>
                <a:rPr lang="en-US" sz="3100">
                  <a:solidFill>
                    <a:srgbClr val="000000"/>
                  </a:solidFill>
                  <a:latin typeface="Genty Sans"/>
                </a:rPr>
                <a:t>Plumbers: </a:t>
              </a:r>
              <a:r>
                <a:rPr lang="en-US" sz="3100" u="sng">
                  <a:solidFill>
                    <a:srgbClr val="004AAD"/>
                  </a:solidFill>
                  <a:latin typeface="Genty Sans"/>
                  <a:hlinkClick r:id="rId10" tooltip="https://plumbers690.org/training.aspx"/>
                </a:rPr>
                <a:t>Philadelphia Plumbers Local 690</a:t>
              </a:r>
            </a:p>
            <a:p>
              <a:pPr marL="669291" lvl="1" indent="-334646" algn="just">
                <a:lnSpc>
                  <a:spcPts val="4650"/>
                </a:lnSpc>
                <a:buFont typeface="Arial"/>
                <a:buChar char="•"/>
              </a:pPr>
              <a:r>
                <a:rPr lang="en-US" sz="3100">
                  <a:solidFill>
                    <a:srgbClr val="000000"/>
                  </a:solidFill>
                  <a:latin typeface="Genty Sans"/>
                </a:rPr>
                <a:t>Roofers:</a:t>
              </a:r>
              <a:r>
                <a:rPr lang="en-US" sz="3100">
                  <a:solidFill>
                    <a:srgbClr val="004AAD"/>
                  </a:solidFill>
                  <a:latin typeface="Genty Sans"/>
                </a:rPr>
                <a:t> </a:t>
              </a:r>
              <a:r>
                <a:rPr lang="en-US" sz="3100" u="sng">
                  <a:solidFill>
                    <a:srgbClr val="004AAD"/>
                  </a:solidFill>
                  <a:latin typeface="Genty Sans"/>
                  <a:hlinkClick r:id="rId11" tooltip="https://www.unionroofers.com/Training-and-Education/Apprenticeship.aspx"/>
                </a:rPr>
                <a:t>Training &amp; Education: Apprenticeship</a:t>
              </a:r>
            </a:p>
            <a:p>
              <a:pPr marL="669291" lvl="1" indent="-334646" algn="just">
                <a:lnSpc>
                  <a:spcPts val="4650"/>
                </a:lnSpc>
                <a:buFont typeface="Arial"/>
                <a:buChar char="•"/>
              </a:pPr>
              <a:r>
                <a:rPr lang="en-US" sz="3100">
                  <a:solidFill>
                    <a:srgbClr val="000000"/>
                  </a:solidFill>
                  <a:latin typeface="Genty Sans"/>
                </a:rPr>
                <a:t>Steam Fitters: </a:t>
              </a:r>
              <a:r>
                <a:rPr lang="en-US" sz="3100" u="sng">
                  <a:solidFill>
                    <a:srgbClr val="004AAD"/>
                  </a:solidFill>
                  <a:latin typeface="Genty Sans"/>
                  <a:hlinkClick r:id="rId12" tooltip="http://lu420.org/training.aspx"/>
                </a:rPr>
                <a:t>Training Center</a:t>
              </a:r>
            </a:p>
            <a:p>
              <a:pPr marL="669291" lvl="1" indent="-334646" algn="just">
                <a:lnSpc>
                  <a:spcPts val="4650"/>
                </a:lnSpc>
                <a:buFont typeface="Arial"/>
                <a:buChar char="•"/>
              </a:pPr>
              <a:r>
                <a:rPr lang="en-US" sz="3100">
                  <a:solidFill>
                    <a:srgbClr val="000000"/>
                  </a:solidFill>
                  <a:latin typeface="Genty Sans"/>
                </a:rPr>
                <a:t>Teamsters: </a:t>
              </a:r>
              <a:r>
                <a:rPr lang="en-US" sz="3100" u="sng">
                  <a:solidFill>
                    <a:srgbClr val="004AAD"/>
                  </a:solidFill>
                  <a:latin typeface="Genty Sans"/>
                  <a:hlinkClick r:id="rId13" tooltip="https://teamsters115.org/join/"/>
                </a:rPr>
                <a:t>Join: Teamsters Local 115</a:t>
              </a:r>
            </a:p>
          </p:txBody>
        </p:sp>
      </p:grpSp>
      <p:sp>
        <p:nvSpPr>
          <p:cNvPr id="56" name="TextBox 56"/>
          <p:cNvSpPr txBox="1"/>
          <p:nvPr/>
        </p:nvSpPr>
        <p:spPr>
          <a:xfrm>
            <a:off x="1774593" y="745573"/>
            <a:ext cx="14929578" cy="1154366"/>
          </a:xfrm>
          <a:prstGeom prst="rect">
            <a:avLst/>
          </a:prstGeom>
        </p:spPr>
        <p:txBody>
          <a:bodyPr lIns="0" tIns="0" rIns="0" bIns="0" rtlCol="0" anchor="t">
            <a:spAutoFit/>
          </a:bodyPr>
          <a:lstStyle/>
          <a:p>
            <a:pPr algn="ctr">
              <a:lnSpc>
                <a:spcPts val="9014"/>
              </a:lnSpc>
            </a:pPr>
            <a:r>
              <a:rPr lang="en-US" sz="7512">
                <a:solidFill>
                  <a:srgbClr val="000000"/>
                </a:solidFill>
                <a:latin typeface="Genty Sans"/>
              </a:rPr>
              <a:t>Joining the Workforce</a:t>
            </a:r>
          </a:p>
        </p:txBody>
      </p:sp>
      <p:sp>
        <p:nvSpPr>
          <p:cNvPr id="57" name="TextBox 57"/>
          <p:cNvSpPr txBox="1"/>
          <p:nvPr/>
        </p:nvSpPr>
        <p:spPr>
          <a:xfrm>
            <a:off x="130647" y="3189068"/>
            <a:ext cx="6012232" cy="5718810"/>
          </a:xfrm>
          <a:prstGeom prst="rect">
            <a:avLst/>
          </a:prstGeom>
        </p:spPr>
        <p:txBody>
          <a:bodyPr lIns="0" tIns="0" rIns="0" bIns="0" rtlCol="0" anchor="t">
            <a:spAutoFit/>
          </a:bodyPr>
          <a:lstStyle/>
          <a:p>
            <a:pPr algn="ctr">
              <a:lnSpc>
                <a:spcPts val="5040"/>
              </a:lnSpc>
            </a:pPr>
            <a:r>
              <a:rPr lang="en-US" sz="3600">
                <a:solidFill>
                  <a:srgbClr val="000000"/>
                </a:solidFill>
                <a:latin typeface="Poppins Light Bold"/>
              </a:rPr>
              <a:t>Many of the union apprenticeship/training programs are moving to a multi-year “earn while you learn model” which allows you to get both classroom and paid on-the-job training. </a:t>
            </a:r>
          </a:p>
          <a:p>
            <a:pPr algn="ctr">
              <a:lnSpc>
                <a:spcPts val="5040"/>
              </a:lnSpc>
            </a:pPr>
            <a:endParaRPr lang="en-US" sz="3600">
              <a:solidFill>
                <a:srgbClr val="000000"/>
              </a:solidFill>
              <a:latin typeface="Poppins Light Bold"/>
            </a:endParaRPr>
          </a:p>
        </p:txBody>
      </p:sp>
      <p:grpSp>
        <p:nvGrpSpPr>
          <p:cNvPr id="58" name="Group 58"/>
          <p:cNvGrpSpPr/>
          <p:nvPr/>
        </p:nvGrpSpPr>
        <p:grpSpPr>
          <a:xfrm>
            <a:off x="2467127" y="1899939"/>
            <a:ext cx="169903" cy="169903"/>
            <a:chOff x="0" y="0"/>
            <a:chExt cx="6350000" cy="6350000"/>
          </a:xfrm>
        </p:grpSpPr>
        <p:sp>
          <p:nvSpPr>
            <p:cNvPr id="59" name="Freeform 5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sp>
        <p:nvSpPr>
          <p:cNvPr id="2" name="Freeform 2"/>
          <p:cNvSpPr/>
          <p:nvPr/>
        </p:nvSpPr>
        <p:spPr>
          <a:xfrm rot="1172757">
            <a:off x="14784123" y="6049681"/>
            <a:ext cx="4950354" cy="4500322"/>
          </a:xfrm>
          <a:custGeom>
            <a:avLst/>
            <a:gdLst/>
            <a:ahLst/>
            <a:cxnLst/>
            <a:rect l="l" t="t" r="r" b="b"/>
            <a:pathLst>
              <a:path w="4950354" h="4500322">
                <a:moveTo>
                  <a:pt x="0" y="0"/>
                </a:moveTo>
                <a:lnTo>
                  <a:pt x="4950354" y="0"/>
                </a:lnTo>
                <a:lnTo>
                  <a:pt x="4950354" y="4500322"/>
                </a:lnTo>
                <a:lnTo>
                  <a:pt x="0" y="45003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2807295" y="424170"/>
            <a:ext cx="12673409" cy="1990725"/>
          </a:xfrm>
          <a:prstGeom prst="rect">
            <a:avLst/>
          </a:prstGeom>
        </p:spPr>
        <p:txBody>
          <a:bodyPr lIns="0" tIns="0" rIns="0" bIns="0" rtlCol="0" anchor="t">
            <a:spAutoFit/>
          </a:bodyPr>
          <a:lstStyle/>
          <a:p>
            <a:pPr algn="ctr">
              <a:lnSpc>
                <a:spcPts val="7800"/>
              </a:lnSpc>
            </a:pPr>
            <a:r>
              <a:rPr lang="en-US" sz="6500">
                <a:solidFill>
                  <a:srgbClr val="000000"/>
                </a:solidFill>
                <a:latin typeface="Genty Sans"/>
              </a:rPr>
              <a:t>Joining the Workforce </a:t>
            </a:r>
          </a:p>
          <a:p>
            <a:pPr algn="ctr">
              <a:lnSpc>
                <a:spcPts val="7800"/>
              </a:lnSpc>
            </a:pPr>
            <a:r>
              <a:rPr lang="en-US" sz="6500">
                <a:solidFill>
                  <a:srgbClr val="000000"/>
                </a:solidFill>
                <a:latin typeface="Genty Sans"/>
              </a:rPr>
              <a:t>(First Responders)</a:t>
            </a:r>
          </a:p>
        </p:txBody>
      </p:sp>
      <p:sp>
        <p:nvSpPr>
          <p:cNvPr id="4" name="Freeform 4"/>
          <p:cNvSpPr/>
          <p:nvPr/>
        </p:nvSpPr>
        <p:spPr>
          <a:xfrm rot="-785036">
            <a:off x="-748261" y="-283427"/>
            <a:ext cx="3553922" cy="4653946"/>
          </a:xfrm>
          <a:custGeom>
            <a:avLst/>
            <a:gdLst/>
            <a:ahLst/>
            <a:cxnLst/>
            <a:rect l="l" t="t" r="r" b="b"/>
            <a:pathLst>
              <a:path w="3553922" h="4653946">
                <a:moveTo>
                  <a:pt x="0" y="0"/>
                </a:moveTo>
                <a:lnTo>
                  <a:pt x="3553922" y="0"/>
                </a:lnTo>
                <a:lnTo>
                  <a:pt x="3553922" y="4653946"/>
                </a:lnTo>
                <a:lnTo>
                  <a:pt x="0" y="465394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5" name="Group 5"/>
          <p:cNvGrpSpPr/>
          <p:nvPr/>
        </p:nvGrpSpPr>
        <p:grpSpPr>
          <a:xfrm>
            <a:off x="2952163" y="9592442"/>
            <a:ext cx="169903" cy="169903"/>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7" name="Group 7"/>
          <p:cNvGrpSpPr/>
          <p:nvPr/>
        </p:nvGrpSpPr>
        <p:grpSpPr>
          <a:xfrm>
            <a:off x="340456" y="5566141"/>
            <a:ext cx="169903" cy="16990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9" name="Group 9"/>
          <p:cNvGrpSpPr/>
          <p:nvPr/>
        </p:nvGrpSpPr>
        <p:grpSpPr>
          <a:xfrm>
            <a:off x="15068660" y="743620"/>
            <a:ext cx="169903" cy="16990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4975"/>
            </a:solidFill>
          </p:spPr>
        </p:sp>
      </p:grpSp>
      <p:grpSp>
        <p:nvGrpSpPr>
          <p:cNvPr id="11" name="Group 11"/>
          <p:cNvGrpSpPr/>
          <p:nvPr/>
        </p:nvGrpSpPr>
        <p:grpSpPr>
          <a:xfrm>
            <a:off x="16878410" y="1153969"/>
            <a:ext cx="169903" cy="169903"/>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13" name="Group 13"/>
          <p:cNvGrpSpPr/>
          <p:nvPr/>
        </p:nvGrpSpPr>
        <p:grpSpPr>
          <a:xfrm>
            <a:off x="510358" y="7805535"/>
            <a:ext cx="169903" cy="169903"/>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4975"/>
            </a:solidFill>
          </p:spPr>
        </p:sp>
      </p:grpSp>
      <p:grpSp>
        <p:nvGrpSpPr>
          <p:cNvPr id="15" name="Group 15"/>
          <p:cNvGrpSpPr/>
          <p:nvPr/>
        </p:nvGrpSpPr>
        <p:grpSpPr>
          <a:xfrm>
            <a:off x="17541706" y="4174635"/>
            <a:ext cx="169903" cy="169903"/>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17" name="Group 17"/>
          <p:cNvGrpSpPr/>
          <p:nvPr/>
        </p:nvGrpSpPr>
        <p:grpSpPr>
          <a:xfrm>
            <a:off x="3122065" y="263792"/>
            <a:ext cx="169903" cy="169903"/>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19" name="Group 19"/>
          <p:cNvGrpSpPr/>
          <p:nvPr/>
        </p:nvGrpSpPr>
        <p:grpSpPr>
          <a:xfrm>
            <a:off x="9594750" y="9762345"/>
            <a:ext cx="169903" cy="169903"/>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21" name="Group 21"/>
          <p:cNvGrpSpPr/>
          <p:nvPr/>
        </p:nvGrpSpPr>
        <p:grpSpPr>
          <a:xfrm>
            <a:off x="5972977" y="9762345"/>
            <a:ext cx="169903" cy="169903"/>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23" name="Group 23"/>
          <p:cNvGrpSpPr/>
          <p:nvPr/>
        </p:nvGrpSpPr>
        <p:grpSpPr>
          <a:xfrm>
            <a:off x="17626657" y="2043546"/>
            <a:ext cx="169903" cy="169903"/>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25" name="Group 25"/>
          <p:cNvGrpSpPr/>
          <p:nvPr/>
        </p:nvGrpSpPr>
        <p:grpSpPr>
          <a:xfrm>
            <a:off x="17456754" y="9422539"/>
            <a:ext cx="169903" cy="169903"/>
            <a:chOff x="0" y="0"/>
            <a:chExt cx="6350000" cy="6350000"/>
          </a:xfrm>
        </p:grpSpPr>
        <p:sp>
          <p:nvSpPr>
            <p:cNvPr id="26" name="Freeform 2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27" name="Group 27"/>
          <p:cNvGrpSpPr/>
          <p:nvPr/>
        </p:nvGrpSpPr>
        <p:grpSpPr>
          <a:xfrm>
            <a:off x="17711608" y="6451966"/>
            <a:ext cx="169903" cy="169903"/>
            <a:chOff x="0" y="0"/>
            <a:chExt cx="6350000" cy="6350000"/>
          </a:xfrm>
        </p:grpSpPr>
        <p:sp>
          <p:nvSpPr>
            <p:cNvPr id="28" name="Freeform 2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29" name="Group 29"/>
          <p:cNvGrpSpPr/>
          <p:nvPr/>
        </p:nvGrpSpPr>
        <p:grpSpPr>
          <a:xfrm>
            <a:off x="14619630" y="9592442"/>
            <a:ext cx="169903" cy="169903"/>
            <a:chOff x="0" y="0"/>
            <a:chExt cx="6350000" cy="6350000"/>
          </a:xfrm>
        </p:grpSpPr>
        <p:sp>
          <p:nvSpPr>
            <p:cNvPr id="30" name="Freeform 3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sp>
        <p:nvSpPr>
          <p:cNvPr id="31" name="Freeform 31"/>
          <p:cNvSpPr/>
          <p:nvPr/>
        </p:nvSpPr>
        <p:spPr>
          <a:xfrm rot="1660367">
            <a:off x="13635087" y="9586513"/>
            <a:ext cx="610386" cy="1086447"/>
          </a:xfrm>
          <a:custGeom>
            <a:avLst/>
            <a:gdLst/>
            <a:ahLst/>
            <a:cxnLst/>
            <a:rect l="l" t="t" r="r" b="b"/>
            <a:pathLst>
              <a:path w="610386" h="1086447">
                <a:moveTo>
                  <a:pt x="0" y="0"/>
                </a:moveTo>
                <a:lnTo>
                  <a:pt x="610385" y="0"/>
                </a:lnTo>
                <a:lnTo>
                  <a:pt x="610385" y="1086447"/>
                </a:lnTo>
                <a:lnTo>
                  <a:pt x="0" y="108644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32" name="Group 32"/>
          <p:cNvGrpSpPr/>
          <p:nvPr/>
        </p:nvGrpSpPr>
        <p:grpSpPr>
          <a:xfrm>
            <a:off x="543375" y="2433368"/>
            <a:ext cx="17201250" cy="7244025"/>
            <a:chOff x="0" y="0"/>
            <a:chExt cx="5818694" cy="2450448"/>
          </a:xfrm>
        </p:grpSpPr>
        <p:sp>
          <p:nvSpPr>
            <p:cNvPr id="33" name="Freeform 33"/>
            <p:cNvSpPr/>
            <p:nvPr/>
          </p:nvSpPr>
          <p:spPr>
            <a:xfrm>
              <a:off x="0" y="0"/>
              <a:ext cx="5818695" cy="2450448"/>
            </a:xfrm>
            <a:custGeom>
              <a:avLst/>
              <a:gdLst/>
              <a:ahLst/>
              <a:cxnLst/>
              <a:rect l="l" t="t" r="r" b="b"/>
              <a:pathLst>
                <a:path w="5818695" h="2450448">
                  <a:moveTo>
                    <a:pt x="5694235" y="2450448"/>
                  </a:moveTo>
                  <a:lnTo>
                    <a:pt x="124460" y="2450448"/>
                  </a:lnTo>
                  <a:cubicBezTo>
                    <a:pt x="55880" y="2450448"/>
                    <a:pt x="0" y="2394568"/>
                    <a:pt x="0" y="2325988"/>
                  </a:cubicBezTo>
                  <a:lnTo>
                    <a:pt x="0" y="124460"/>
                  </a:lnTo>
                  <a:cubicBezTo>
                    <a:pt x="0" y="55880"/>
                    <a:pt x="55880" y="0"/>
                    <a:pt x="124460" y="0"/>
                  </a:cubicBezTo>
                  <a:lnTo>
                    <a:pt x="5694235" y="0"/>
                  </a:lnTo>
                  <a:cubicBezTo>
                    <a:pt x="5762815" y="0"/>
                    <a:pt x="5818695" y="55880"/>
                    <a:pt x="5818695" y="124460"/>
                  </a:cubicBezTo>
                  <a:lnTo>
                    <a:pt x="5818695" y="2325988"/>
                  </a:lnTo>
                  <a:cubicBezTo>
                    <a:pt x="5818695" y="2394568"/>
                    <a:pt x="5762815" y="2450448"/>
                    <a:pt x="5694235" y="2450448"/>
                  </a:cubicBezTo>
                  <a:close/>
                </a:path>
              </a:pathLst>
            </a:custGeom>
            <a:solidFill>
              <a:srgbClr val="FFFFFF"/>
            </a:solidFill>
          </p:spPr>
        </p:sp>
      </p:grpSp>
      <p:sp>
        <p:nvSpPr>
          <p:cNvPr id="34" name="TextBox 34"/>
          <p:cNvSpPr txBox="1"/>
          <p:nvPr/>
        </p:nvSpPr>
        <p:spPr>
          <a:xfrm>
            <a:off x="806800" y="2633970"/>
            <a:ext cx="16674400" cy="6886684"/>
          </a:xfrm>
          <a:prstGeom prst="rect">
            <a:avLst/>
          </a:prstGeom>
        </p:spPr>
        <p:txBody>
          <a:bodyPr lIns="0" tIns="0" rIns="0" bIns="0" rtlCol="0" anchor="t">
            <a:spAutoFit/>
          </a:bodyPr>
          <a:lstStyle/>
          <a:p>
            <a:pPr>
              <a:lnSpc>
                <a:spcPts val="4374"/>
              </a:lnSpc>
            </a:pPr>
            <a:r>
              <a:rPr lang="en-US" sz="3124" u="sng">
                <a:solidFill>
                  <a:srgbClr val="000000"/>
                </a:solidFill>
                <a:latin typeface="Poppins Bold"/>
              </a:rPr>
              <a:t>Municipal Police Officers’ Education and Training Commission (MPOETC)</a:t>
            </a:r>
          </a:p>
          <a:p>
            <a:pPr>
              <a:lnSpc>
                <a:spcPts val="4374"/>
              </a:lnSpc>
            </a:pPr>
            <a:r>
              <a:rPr lang="en-US" sz="3124">
                <a:solidFill>
                  <a:srgbClr val="000000"/>
                </a:solidFill>
                <a:latin typeface="Poppins"/>
              </a:rPr>
              <a:t>**May vary in each municipality*</a:t>
            </a:r>
          </a:p>
          <a:p>
            <a:pPr marL="674662" lvl="1" indent="-337331">
              <a:lnSpc>
                <a:spcPts val="4374"/>
              </a:lnSpc>
              <a:buFont typeface="Arial"/>
              <a:buChar char="•"/>
            </a:pPr>
            <a:r>
              <a:rPr lang="en-US" sz="3124">
                <a:solidFill>
                  <a:srgbClr val="000000"/>
                </a:solidFill>
                <a:latin typeface="Poppins"/>
              </a:rPr>
              <a:t>Twenty-one (21) years old</a:t>
            </a:r>
          </a:p>
          <a:p>
            <a:pPr marL="674662" lvl="1" indent="-337331">
              <a:lnSpc>
                <a:spcPts val="4374"/>
              </a:lnSpc>
              <a:buFont typeface="Arial"/>
              <a:buChar char="•"/>
            </a:pPr>
            <a:r>
              <a:rPr lang="en-US" sz="3124">
                <a:solidFill>
                  <a:srgbClr val="000000"/>
                </a:solidFill>
                <a:latin typeface="Poppins"/>
              </a:rPr>
              <a:t>Residency in the Commonwealth of Pennsylvania and a United States citizen</a:t>
            </a:r>
          </a:p>
          <a:p>
            <a:pPr marL="674662" lvl="1" indent="-337331">
              <a:lnSpc>
                <a:spcPts val="4374"/>
              </a:lnSpc>
              <a:buFont typeface="Arial"/>
              <a:buChar char="•"/>
            </a:pPr>
            <a:r>
              <a:rPr lang="en-US" sz="3124">
                <a:solidFill>
                  <a:srgbClr val="000000"/>
                </a:solidFill>
                <a:latin typeface="Poppins"/>
              </a:rPr>
              <a:t>Successfully complete a physical agility test</a:t>
            </a:r>
          </a:p>
          <a:p>
            <a:pPr marL="674662" lvl="1" indent="-337331">
              <a:lnSpc>
                <a:spcPts val="4374"/>
              </a:lnSpc>
              <a:buFont typeface="Arial"/>
              <a:buChar char="•"/>
            </a:pPr>
            <a:r>
              <a:rPr lang="en-US" sz="3124">
                <a:solidFill>
                  <a:srgbClr val="000000"/>
                </a:solidFill>
                <a:latin typeface="Poppins"/>
              </a:rPr>
              <a:t>Minimum high school graduate or equivalent (G.E.D.); must be able to read, write and speak the English language fluently</a:t>
            </a:r>
          </a:p>
          <a:p>
            <a:pPr marL="674662" lvl="1" indent="-337331">
              <a:lnSpc>
                <a:spcPts val="4374"/>
              </a:lnSpc>
              <a:buFont typeface="Arial"/>
              <a:buChar char="•"/>
            </a:pPr>
            <a:r>
              <a:rPr lang="en-US" sz="3124">
                <a:solidFill>
                  <a:srgbClr val="000000"/>
                </a:solidFill>
                <a:latin typeface="Poppins"/>
              </a:rPr>
              <a:t>No felony or misdemeanor criminal convictions; suitable driving record and valid Pennsylvania operators license; positive employment and financial history. </a:t>
            </a:r>
          </a:p>
          <a:p>
            <a:pPr>
              <a:lnSpc>
                <a:spcPts val="4374"/>
              </a:lnSpc>
            </a:pPr>
            <a:r>
              <a:rPr lang="en-US" sz="3124" u="sng">
                <a:solidFill>
                  <a:srgbClr val="004AAD"/>
                </a:solidFill>
                <a:latin typeface="Poppins Bold"/>
                <a:hlinkClick r:id="rId9" tooltip="https://joinphillypd.com/index.php/hiringprocess/application"/>
              </a:rPr>
              <a:t>Philadelphia Police Department</a:t>
            </a:r>
          </a:p>
          <a:p>
            <a:pPr>
              <a:lnSpc>
                <a:spcPts val="4374"/>
              </a:lnSpc>
            </a:pPr>
            <a:r>
              <a:rPr lang="en-US" sz="3124" u="sng">
                <a:solidFill>
                  <a:srgbClr val="004AAD"/>
                </a:solidFill>
                <a:latin typeface="Poppins Bold"/>
                <a:hlinkClick r:id="rId10" tooltip="https://www.pachiefs.org/employment-opportunities-listing"/>
              </a:rPr>
              <a:t>Pennsylvania Police Chiefs Association</a:t>
            </a:r>
            <a:r>
              <a:rPr lang="en-US" sz="3124">
                <a:solidFill>
                  <a:srgbClr val="000000"/>
                </a:solidFill>
                <a:latin typeface="Poppins Bold"/>
              </a:rPr>
              <a:t> (lists many available police positions)</a:t>
            </a:r>
          </a:p>
          <a:p>
            <a:pPr>
              <a:lnSpc>
                <a:spcPts val="4374"/>
              </a:lnSpc>
            </a:pPr>
            <a:r>
              <a:rPr lang="en-US" sz="3124">
                <a:solidFill>
                  <a:srgbClr val="000000"/>
                </a:solidFill>
                <a:latin typeface="Poppins Bold"/>
              </a:rPr>
              <a:t>*Local municipalities list police officer jobs when available on their websites</a:t>
            </a:r>
          </a:p>
          <a:p>
            <a:pPr>
              <a:lnSpc>
                <a:spcPts val="1458"/>
              </a:lnSpc>
            </a:pPr>
            <a:endParaRPr lang="en-US" sz="3124">
              <a:solidFill>
                <a:srgbClr val="000000"/>
              </a:solidFill>
              <a:latin typeface="Poppins Bo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sp>
        <p:nvSpPr>
          <p:cNvPr id="2" name="Freeform 2"/>
          <p:cNvSpPr/>
          <p:nvPr/>
        </p:nvSpPr>
        <p:spPr>
          <a:xfrm rot="1172757">
            <a:off x="14784123" y="6049681"/>
            <a:ext cx="4950354" cy="4500322"/>
          </a:xfrm>
          <a:custGeom>
            <a:avLst/>
            <a:gdLst/>
            <a:ahLst/>
            <a:cxnLst/>
            <a:rect l="l" t="t" r="r" b="b"/>
            <a:pathLst>
              <a:path w="4950354" h="4500322">
                <a:moveTo>
                  <a:pt x="0" y="0"/>
                </a:moveTo>
                <a:lnTo>
                  <a:pt x="4950354" y="0"/>
                </a:lnTo>
                <a:lnTo>
                  <a:pt x="4950354" y="4500322"/>
                </a:lnTo>
                <a:lnTo>
                  <a:pt x="0" y="45003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0" y="481446"/>
            <a:ext cx="18288000" cy="847725"/>
          </a:xfrm>
          <a:prstGeom prst="rect">
            <a:avLst/>
          </a:prstGeom>
        </p:spPr>
        <p:txBody>
          <a:bodyPr lIns="0" tIns="0" rIns="0" bIns="0" rtlCol="0" anchor="t">
            <a:spAutoFit/>
          </a:bodyPr>
          <a:lstStyle/>
          <a:p>
            <a:pPr algn="ctr">
              <a:lnSpc>
                <a:spcPts val="6600"/>
              </a:lnSpc>
            </a:pPr>
            <a:r>
              <a:rPr lang="en-US" sz="5500">
                <a:solidFill>
                  <a:srgbClr val="000000"/>
                </a:solidFill>
                <a:latin typeface="Genty Sans"/>
              </a:rPr>
              <a:t>Joining the Workforce (First Responders)</a:t>
            </a:r>
          </a:p>
        </p:txBody>
      </p:sp>
      <p:sp>
        <p:nvSpPr>
          <p:cNvPr id="4" name="Freeform 4"/>
          <p:cNvSpPr/>
          <p:nvPr/>
        </p:nvSpPr>
        <p:spPr>
          <a:xfrm rot="-785036">
            <a:off x="-1776961" y="-821167"/>
            <a:ext cx="3553922" cy="4653946"/>
          </a:xfrm>
          <a:custGeom>
            <a:avLst/>
            <a:gdLst/>
            <a:ahLst/>
            <a:cxnLst/>
            <a:rect l="l" t="t" r="r" b="b"/>
            <a:pathLst>
              <a:path w="3553922" h="4653946">
                <a:moveTo>
                  <a:pt x="0" y="0"/>
                </a:moveTo>
                <a:lnTo>
                  <a:pt x="3553922" y="0"/>
                </a:lnTo>
                <a:lnTo>
                  <a:pt x="3553922" y="4653946"/>
                </a:lnTo>
                <a:lnTo>
                  <a:pt x="0" y="465394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5" name="Group 5"/>
          <p:cNvGrpSpPr/>
          <p:nvPr/>
        </p:nvGrpSpPr>
        <p:grpSpPr>
          <a:xfrm>
            <a:off x="2952163" y="9592442"/>
            <a:ext cx="169903" cy="169903"/>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7" name="Group 7"/>
          <p:cNvGrpSpPr/>
          <p:nvPr/>
        </p:nvGrpSpPr>
        <p:grpSpPr>
          <a:xfrm>
            <a:off x="340456" y="5566141"/>
            <a:ext cx="169903" cy="16990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9" name="Group 9"/>
          <p:cNvGrpSpPr/>
          <p:nvPr/>
        </p:nvGrpSpPr>
        <p:grpSpPr>
          <a:xfrm>
            <a:off x="15155838" y="348743"/>
            <a:ext cx="169903" cy="16990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4975"/>
            </a:solidFill>
          </p:spPr>
        </p:sp>
      </p:grpSp>
      <p:grpSp>
        <p:nvGrpSpPr>
          <p:cNvPr id="11" name="Group 11"/>
          <p:cNvGrpSpPr/>
          <p:nvPr/>
        </p:nvGrpSpPr>
        <p:grpSpPr>
          <a:xfrm>
            <a:off x="16878410" y="1153969"/>
            <a:ext cx="169903" cy="169903"/>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13" name="Group 13"/>
          <p:cNvGrpSpPr/>
          <p:nvPr/>
        </p:nvGrpSpPr>
        <p:grpSpPr>
          <a:xfrm>
            <a:off x="510358" y="7805535"/>
            <a:ext cx="169903" cy="169903"/>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4975"/>
            </a:solidFill>
          </p:spPr>
        </p:sp>
      </p:grpSp>
      <p:grpSp>
        <p:nvGrpSpPr>
          <p:cNvPr id="15" name="Group 15"/>
          <p:cNvGrpSpPr/>
          <p:nvPr/>
        </p:nvGrpSpPr>
        <p:grpSpPr>
          <a:xfrm>
            <a:off x="17541706" y="4174635"/>
            <a:ext cx="169903" cy="169903"/>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17" name="Group 17"/>
          <p:cNvGrpSpPr/>
          <p:nvPr/>
        </p:nvGrpSpPr>
        <p:grpSpPr>
          <a:xfrm>
            <a:off x="3122065" y="263792"/>
            <a:ext cx="169903" cy="169903"/>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19" name="Group 19"/>
          <p:cNvGrpSpPr/>
          <p:nvPr/>
        </p:nvGrpSpPr>
        <p:grpSpPr>
          <a:xfrm>
            <a:off x="9594750" y="9762345"/>
            <a:ext cx="169903" cy="169903"/>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21" name="Group 21"/>
          <p:cNvGrpSpPr/>
          <p:nvPr/>
        </p:nvGrpSpPr>
        <p:grpSpPr>
          <a:xfrm>
            <a:off x="5972977" y="9762345"/>
            <a:ext cx="169903" cy="169903"/>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23" name="Group 23"/>
          <p:cNvGrpSpPr/>
          <p:nvPr/>
        </p:nvGrpSpPr>
        <p:grpSpPr>
          <a:xfrm>
            <a:off x="17626657" y="2043546"/>
            <a:ext cx="169903" cy="169903"/>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25" name="Group 25"/>
          <p:cNvGrpSpPr/>
          <p:nvPr/>
        </p:nvGrpSpPr>
        <p:grpSpPr>
          <a:xfrm>
            <a:off x="17456754" y="9422539"/>
            <a:ext cx="169903" cy="169903"/>
            <a:chOff x="0" y="0"/>
            <a:chExt cx="6350000" cy="6350000"/>
          </a:xfrm>
        </p:grpSpPr>
        <p:sp>
          <p:nvSpPr>
            <p:cNvPr id="26" name="Freeform 2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27" name="Group 27"/>
          <p:cNvGrpSpPr/>
          <p:nvPr/>
        </p:nvGrpSpPr>
        <p:grpSpPr>
          <a:xfrm>
            <a:off x="17711608" y="6451966"/>
            <a:ext cx="169903" cy="169903"/>
            <a:chOff x="0" y="0"/>
            <a:chExt cx="6350000" cy="6350000"/>
          </a:xfrm>
        </p:grpSpPr>
        <p:sp>
          <p:nvSpPr>
            <p:cNvPr id="28" name="Freeform 2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29" name="Group 29"/>
          <p:cNvGrpSpPr/>
          <p:nvPr/>
        </p:nvGrpSpPr>
        <p:grpSpPr>
          <a:xfrm>
            <a:off x="14619630" y="9592442"/>
            <a:ext cx="169903" cy="169903"/>
            <a:chOff x="0" y="0"/>
            <a:chExt cx="6350000" cy="6350000"/>
          </a:xfrm>
        </p:grpSpPr>
        <p:sp>
          <p:nvSpPr>
            <p:cNvPr id="30" name="Freeform 3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sp>
        <p:nvSpPr>
          <p:cNvPr id="31" name="Freeform 31"/>
          <p:cNvSpPr/>
          <p:nvPr/>
        </p:nvSpPr>
        <p:spPr>
          <a:xfrm rot="1660367">
            <a:off x="13635087" y="9586513"/>
            <a:ext cx="610386" cy="1086447"/>
          </a:xfrm>
          <a:custGeom>
            <a:avLst/>
            <a:gdLst/>
            <a:ahLst/>
            <a:cxnLst/>
            <a:rect l="l" t="t" r="r" b="b"/>
            <a:pathLst>
              <a:path w="610386" h="1086447">
                <a:moveTo>
                  <a:pt x="0" y="0"/>
                </a:moveTo>
                <a:lnTo>
                  <a:pt x="610385" y="0"/>
                </a:lnTo>
                <a:lnTo>
                  <a:pt x="610385" y="1086447"/>
                </a:lnTo>
                <a:lnTo>
                  <a:pt x="0" y="108644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32" name="Group 32"/>
          <p:cNvGrpSpPr/>
          <p:nvPr/>
        </p:nvGrpSpPr>
        <p:grpSpPr>
          <a:xfrm>
            <a:off x="543375" y="1395396"/>
            <a:ext cx="17201250" cy="8536851"/>
            <a:chOff x="0" y="0"/>
            <a:chExt cx="5818694" cy="2887774"/>
          </a:xfrm>
        </p:grpSpPr>
        <p:sp>
          <p:nvSpPr>
            <p:cNvPr id="33" name="Freeform 33"/>
            <p:cNvSpPr/>
            <p:nvPr/>
          </p:nvSpPr>
          <p:spPr>
            <a:xfrm>
              <a:off x="0" y="0"/>
              <a:ext cx="5818695" cy="2887775"/>
            </a:xfrm>
            <a:custGeom>
              <a:avLst/>
              <a:gdLst/>
              <a:ahLst/>
              <a:cxnLst/>
              <a:rect l="l" t="t" r="r" b="b"/>
              <a:pathLst>
                <a:path w="5818695" h="2887775">
                  <a:moveTo>
                    <a:pt x="5694235" y="2887774"/>
                  </a:moveTo>
                  <a:lnTo>
                    <a:pt x="124460" y="2887774"/>
                  </a:lnTo>
                  <a:cubicBezTo>
                    <a:pt x="55880" y="2887774"/>
                    <a:pt x="0" y="2831894"/>
                    <a:pt x="0" y="2763314"/>
                  </a:cubicBezTo>
                  <a:lnTo>
                    <a:pt x="0" y="124460"/>
                  </a:lnTo>
                  <a:cubicBezTo>
                    <a:pt x="0" y="55880"/>
                    <a:pt x="55880" y="0"/>
                    <a:pt x="124460" y="0"/>
                  </a:cubicBezTo>
                  <a:lnTo>
                    <a:pt x="5694235" y="0"/>
                  </a:lnTo>
                  <a:cubicBezTo>
                    <a:pt x="5762815" y="0"/>
                    <a:pt x="5818695" y="55880"/>
                    <a:pt x="5818695" y="124460"/>
                  </a:cubicBezTo>
                  <a:lnTo>
                    <a:pt x="5818695" y="2763314"/>
                  </a:lnTo>
                  <a:cubicBezTo>
                    <a:pt x="5818695" y="2831894"/>
                    <a:pt x="5762815" y="2887775"/>
                    <a:pt x="5694235" y="2887775"/>
                  </a:cubicBezTo>
                  <a:close/>
                </a:path>
              </a:pathLst>
            </a:custGeom>
            <a:solidFill>
              <a:srgbClr val="FFFFFF"/>
            </a:solidFill>
          </p:spPr>
        </p:sp>
      </p:grpSp>
      <p:sp>
        <p:nvSpPr>
          <p:cNvPr id="34" name="TextBox 34"/>
          <p:cNvSpPr txBox="1"/>
          <p:nvPr/>
        </p:nvSpPr>
        <p:spPr>
          <a:xfrm>
            <a:off x="595310" y="1869667"/>
            <a:ext cx="17080239" cy="7477125"/>
          </a:xfrm>
          <a:prstGeom prst="rect">
            <a:avLst/>
          </a:prstGeom>
        </p:spPr>
        <p:txBody>
          <a:bodyPr lIns="0" tIns="0" rIns="0" bIns="0" rtlCol="0" anchor="t">
            <a:spAutoFit/>
          </a:bodyPr>
          <a:lstStyle/>
          <a:p>
            <a:pPr>
              <a:lnSpc>
                <a:spcPts val="4200"/>
              </a:lnSpc>
            </a:pPr>
            <a:r>
              <a:rPr lang="en-US" sz="3000" u="sng">
                <a:solidFill>
                  <a:srgbClr val="004AAD"/>
                </a:solidFill>
                <a:latin typeface="Poppins Bold"/>
                <a:hlinkClick r:id="rId9" tooltip="https://www.phila.gov/services/working-jobs/find-a-job-or-internship/join-the-fire-department/become-a-firefighter/"/>
              </a:rPr>
              <a:t>Philaelphia Firefighter</a:t>
            </a:r>
            <a:r>
              <a:rPr lang="en-US" sz="3000">
                <a:solidFill>
                  <a:srgbClr val="004AAD"/>
                </a:solidFill>
                <a:latin typeface="Poppins Bold"/>
              </a:rPr>
              <a:t> (</a:t>
            </a:r>
            <a:r>
              <a:rPr lang="en-US" sz="3000" u="sng">
                <a:solidFill>
                  <a:srgbClr val="004AAD"/>
                </a:solidFill>
                <a:latin typeface="Poppins Bold"/>
                <a:hlinkClick r:id="rId10" tooltip="https://www.buckscandff.com/bucks-stations/"/>
              </a:rPr>
              <a:t>Bucks County fire departments</a:t>
            </a:r>
            <a:r>
              <a:rPr lang="en-US" sz="3000">
                <a:solidFill>
                  <a:srgbClr val="004AAD"/>
                </a:solidFill>
                <a:latin typeface="Poppins Bold"/>
              </a:rPr>
              <a:t>) </a:t>
            </a:r>
          </a:p>
          <a:p>
            <a:pPr>
              <a:lnSpc>
                <a:spcPts val="4200"/>
              </a:lnSpc>
            </a:pPr>
            <a:r>
              <a:rPr lang="en-US" sz="3000">
                <a:solidFill>
                  <a:srgbClr val="000000"/>
                </a:solidFill>
                <a:latin typeface="Poppins Bold"/>
              </a:rPr>
              <a:t>*Most local fire departments are still volunteer*</a:t>
            </a:r>
          </a:p>
          <a:p>
            <a:pPr>
              <a:lnSpc>
                <a:spcPts val="4200"/>
              </a:lnSpc>
            </a:pPr>
            <a:r>
              <a:rPr lang="en-US" sz="3000">
                <a:solidFill>
                  <a:srgbClr val="000000"/>
                </a:solidFill>
                <a:latin typeface="Poppins"/>
              </a:rPr>
              <a:t>•Minimum high school graduate or equivalent (G.E.D.); </a:t>
            </a:r>
          </a:p>
          <a:p>
            <a:pPr>
              <a:lnSpc>
                <a:spcPts val="4200"/>
              </a:lnSpc>
            </a:pPr>
            <a:r>
              <a:rPr lang="en-US" sz="3000">
                <a:solidFill>
                  <a:srgbClr val="000000"/>
                </a:solidFill>
                <a:latin typeface="Poppins"/>
              </a:rPr>
              <a:t>•Civil service examination</a:t>
            </a:r>
          </a:p>
          <a:p>
            <a:pPr>
              <a:lnSpc>
                <a:spcPts val="4200"/>
              </a:lnSpc>
            </a:pPr>
            <a:r>
              <a:rPr lang="en-US" sz="3000">
                <a:solidFill>
                  <a:srgbClr val="000000"/>
                </a:solidFill>
                <a:latin typeface="Poppins"/>
              </a:rPr>
              <a:t>•Department interviews, criminal investigations, background investigations, and a medical examination.</a:t>
            </a:r>
          </a:p>
          <a:p>
            <a:pPr>
              <a:lnSpc>
                <a:spcPts val="4200"/>
              </a:lnSpc>
            </a:pPr>
            <a:r>
              <a:rPr lang="en-US" sz="3000">
                <a:solidFill>
                  <a:srgbClr val="000000"/>
                </a:solidFill>
                <a:latin typeface="Poppins"/>
              </a:rPr>
              <a:t>•24-week academic, practical, &amp; physical training program at Philadelphia Fire Academy</a:t>
            </a:r>
          </a:p>
          <a:p>
            <a:pPr>
              <a:lnSpc>
                <a:spcPts val="4200"/>
              </a:lnSpc>
            </a:pPr>
            <a:endParaRPr lang="en-US" sz="3000">
              <a:solidFill>
                <a:srgbClr val="000000"/>
              </a:solidFill>
              <a:latin typeface="Poppins"/>
            </a:endParaRPr>
          </a:p>
          <a:p>
            <a:pPr>
              <a:lnSpc>
                <a:spcPts val="4200"/>
              </a:lnSpc>
            </a:pPr>
            <a:r>
              <a:rPr lang="en-US" sz="3000" u="sng">
                <a:solidFill>
                  <a:srgbClr val="004AAD"/>
                </a:solidFill>
                <a:latin typeface="Poppins Bold"/>
                <a:hlinkClick r:id="rId11" tooltip="https://www.phila.gov/services/working-jobs/find-a-job-or-internship/join-the-fire-department/become-a-paramedic/"/>
              </a:rPr>
              <a:t>Philadelphia EMT/Paramedic</a:t>
            </a:r>
            <a:r>
              <a:rPr lang="en-US" sz="3000">
                <a:solidFill>
                  <a:srgbClr val="004AAD"/>
                </a:solidFill>
                <a:latin typeface="Poppins Bold"/>
              </a:rPr>
              <a:t> (</a:t>
            </a:r>
            <a:r>
              <a:rPr lang="en-US" sz="3000" u="sng">
                <a:solidFill>
                  <a:srgbClr val="004AAD"/>
                </a:solidFill>
                <a:latin typeface="Poppins Bold"/>
                <a:hlinkClick r:id="rId12" tooltip="http://www.bcehs.com/wordpress/ems-jobs/"/>
              </a:rPr>
              <a:t>Bucks County EMS jobs/links</a:t>
            </a:r>
            <a:r>
              <a:rPr lang="en-US" sz="3000">
                <a:solidFill>
                  <a:srgbClr val="004AAD"/>
                </a:solidFill>
                <a:latin typeface="Poppins Bold"/>
              </a:rPr>
              <a:t>)</a:t>
            </a:r>
          </a:p>
          <a:p>
            <a:pPr>
              <a:lnSpc>
                <a:spcPts val="4200"/>
              </a:lnSpc>
            </a:pPr>
            <a:r>
              <a:rPr lang="en-US" sz="3000">
                <a:solidFill>
                  <a:srgbClr val="000000"/>
                </a:solidFill>
                <a:latin typeface="Poppins"/>
              </a:rPr>
              <a:t>•Minimum high school graduate or equivalent (G.E.D.)</a:t>
            </a:r>
          </a:p>
          <a:p>
            <a:pPr>
              <a:lnSpc>
                <a:spcPts val="4200"/>
              </a:lnSpc>
            </a:pPr>
            <a:r>
              <a:rPr lang="en-US" sz="3000">
                <a:solidFill>
                  <a:srgbClr val="000000"/>
                </a:solidFill>
                <a:latin typeface="Poppins"/>
              </a:rPr>
              <a:t>•State certified paramedic</a:t>
            </a:r>
          </a:p>
          <a:p>
            <a:pPr>
              <a:lnSpc>
                <a:spcPts val="4200"/>
              </a:lnSpc>
            </a:pPr>
            <a:r>
              <a:rPr lang="en-US" sz="3000">
                <a:solidFill>
                  <a:srgbClr val="000000"/>
                </a:solidFill>
                <a:latin typeface="Poppins"/>
              </a:rPr>
              <a:t>•Department interviews, criminal investigations, background investigations, and a medical examination.</a:t>
            </a:r>
          </a:p>
          <a:p>
            <a:pPr>
              <a:lnSpc>
                <a:spcPts val="4200"/>
              </a:lnSpc>
            </a:pPr>
            <a:r>
              <a:rPr lang="en-US" sz="3000">
                <a:solidFill>
                  <a:srgbClr val="000000"/>
                </a:solidFill>
                <a:latin typeface="Poppins"/>
              </a:rPr>
              <a:t>•9 week academic, practical, &amp; physical training program at Philadelphia Fire Academy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CD34"/>
        </a:solidFill>
        <a:effectLst/>
      </p:bgPr>
    </p:bg>
    <p:spTree>
      <p:nvGrpSpPr>
        <p:cNvPr id="1" name=""/>
        <p:cNvGrpSpPr/>
        <p:nvPr/>
      </p:nvGrpSpPr>
      <p:grpSpPr>
        <a:xfrm>
          <a:off x="0" y="0"/>
          <a:ext cx="0" cy="0"/>
          <a:chOff x="0" y="0"/>
          <a:chExt cx="0" cy="0"/>
        </a:xfrm>
      </p:grpSpPr>
      <p:sp>
        <p:nvSpPr>
          <p:cNvPr id="2" name="Freeform 2"/>
          <p:cNvSpPr/>
          <p:nvPr/>
        </p:nvSpPr>
        <p:spPr>
          <a:xfrm rot="1520629">
            <a:off x="17375" y="1530214"/>
            <a:ext cx="948705" cy="1449410"/>
          </a:xfrm>
          <a:custGeom>
            <a:avLst/>
            <a:gdLst/>
            <a:ahLst/>
            <a:cxnLst/>
            <a:rect l="l" t="t" r="r" b="b"/>
            <a:pathLst>
              <a:path w="948705" h="1449410">
                <a:moveTo>
                  <a:pt x="0" y="0"/>
                </a:moveTo>
                <a:lnTo>
                  <a:pt x="948705" y="0"/>
                </a:lnTo>
                <a:lnTo>
                  <a:pt x="948705" y="1449410"/>
                </a:lnTo>
                <a:lnTo>
                  <a:pt x="0" y="14494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1520629">
            <a:off x="3846200" y="-241855"/>
            <a:ext cx="1642670" cy="2509635"/>
          </a:xfrm>
          <a:custGeom>
            <a:avLst/>
            <a:gdLst/>
            <a:ahLst/>
            <a:cxnLst/>
            <a:rect l="l" t="t" r="r" b="b"/>
            <a:pathLst>
              <a:path w="1642670" h="2509635">
                <a:moveTo>
                  <a:pt x="0" y="0"/>
                </a:moveTo>
                <a:lnTo>
                  <a:pt x="1642670" y="0"/>
                </a:lnTo>
                <a:lnTo>
                  <a:pt x="1642670" y="2509636"/>
                </a:lnTo>
                <a:lnTo>
                  <a:pt x="0" y="25096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520629">
            <a:off x="10282" y="4410234"/>
            <a:ext cx="1647415" cy="2516884"/>
          </a:xfrm>
          <a:custGeom>
            <a:avLst/>
            <a:gdLst/>
            <a:ahLst/>
            <a:cxnLst/>
            <a:rect l="l" t="t" r="r" b="b"/>
            <a:pathLst>
              <a:path w="1647415" h="2516884">
                <a:moveTo>
                  <a:pt x="0" y="0"/>
                </a:moveTo>
                <a:lnTo>
                  <a:pt x="1647415" y="0"/>
                </a:lnTo>
                <a:lnTo>
                  <a:pt x="1647415" y="2516884"/>
                </a:lnTo>
                <a:lnTo>
                  <a:pt x="0" y="25168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1520629">
            <a:off x="1869225" y="9391597"/>
            <a:ext cx="948705" cy="1449410"/>
          </a:xfrm>
          <a:custGeom>
            <a:avLst/>
            <a:gdLst/>
            <a:ahLst/>
            <a:cxnLst/>
            <a:rect l="l" t="t" r="r" b="b"/>
            <a:pathLst>
              <a:path w="948705" h="1449410">
                <a:moveTo>
                  <a:pt x="0" y="0"/>
                </a:moveTo>
                <a:lnTo>
                  <a:pt x="948705" y="0"/>
                </a:lnTo>
                <a:lnTo>
                  <a:pt x="948705" y="1449410"/>
                </a:lnTo>
                <a:lnTo>
                  <a:pt x="0" y="14494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rot="1520629">
            <a:off x="16917106" y="1637454"/>
            <a:ext cx="1423151" cy="2174258"/>
          </a:xfrm>
          <a:custGeom>
            <a:avLst/>
            <a:gdLst/>
            <a:ahLst/>
            <a:cxnLst/>
            <a:rect l="l" t="t" r="r" b="b"/>
            <a:pathLst>
              <a:path w="1423151" h="2174258">
                <a:moveTo>
                  <a:pt x="0" y="0"/>
                </a:moveTo>
                <a:lnTo>
                  <a:pt x="1423150" y="0"/>
                </a:lnTo>
                <a:lnTo>
                  <a:pt x="1423150" y="2174258"/>
                </a:lnTo>
                <a:lnTo>
                  <a:pt x="0" y="21742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1520629">
            <a:off x="11894916" y="-339360"/>
            <a:ext cx="948705" cy="1449410"/>
          </a:xfrm>
          <a:custGeom>
            <a:avLst/>
            <a:gdLst/>
            <a:ahLst/>
            <a:cxnLst/>
            <a:rect l="l" t="t" r="r" b="b"/>
            <a:pathLst>
              <a:path w="948705" h="1449410">
                <a:moveTo>
                  <a:pt x="0" y="0"/>
                </a:moveTo>
                <a:lnTo>
                  <a:pt x="948704" y="0"/>
                </a:lnTo>
                <a:lnTo>
                  <a:pt x="948704" y="1449410"/>
                </a:lnTo>
                <a:lnTo>
                  <a:pt x="0" y="14494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1520629">
            <a:off x="17813648" y="5609067"/>
            <a:ext cx="948705" cy="1449410"/>
          </a:xfrm>
          <a:custGeom>
            <a:avLst/>
            <a:gdLst/>
            <a:ahLst/>
            <a:cxnLst/>
            <a:rect l="l" t="t" r="r" b="b"/>
            <a:pathLst>
              <a:path w="948705" h="1449410">
                <a:moveTo>
                  <a:pt x="0" y="0"/>
                </a:moveTo>
                <a:lnTo>
                  <a:pt x="948704" y="0"/>
                </a:lnTo>
                <a:lnTo>
                  <a:pt x="948704" y="1449410"/>
                </a:lnTo>
                <a:lnTo>
                  <a:pt x="0" y="14494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rot="1520629">
            <a:off x="12557588" y="7464949"/>
            <a:ext cx="1944239" cy="2970365"/>
          </a:xfrm>
          <a:custGeom>
            <a:avLst/>
            <a:gdLst/>
            <a:ahLst/>
            <a:cxnLst/>
            <a:rect l="l" t="t" r="r" b="b"/>
            <a:pathLst>
              <a:path w="1944239" h="2970365">
                <a:moveTo>
                  <a:pt x="0" y="0"/>
                </a:moveTo>
                <a:lnTo>
                  <a:pt x="1944239" y="0"/>
                </a:lnTo>
                <a:lnTo>
                  <a:pt x="1944239" y="2970365"/>
                </a:lnTo>
                <a:lnTo>
                  <a:pt x="0" y="29703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0" name="Group 10"/>
          <p:cNvGrpSpPr/>
          <p:nvPr/>
        </p:nvGrpSpPr>
        <p:grpSpPr>
          <a:xfrm>
            <a:off x="1028700" y="1028700"/>
            <a:ext cx="16230600" cy="4114800"/>
            <a:chOff x="0" y="0"/>
            <a:chExt cx="5490351" cy="1391920"/>
          </a:xfrm>
        </p:grpSpPr>
        <p:sp>
          <p:nvSpPr>
            <p:cNvPr id="11" name="Freeform 11"/>
            <p:cNvSpPr/>
            <p:nvPr/>
          </p:nvSpPr>
          <p:spPr>
            <a:xfrm>
              <a:off x="0" y="0"/>
              <a:ext cx="5490351" cy="1391920"/>
            </a:xfrm>
            <a:custGeom>
              <a:avLst/>
              <a:gdLst/>
              <a:ahLst/>
              <a:cxnLst/>
              <a:rect l="l" t="t" r="r" b="b"/>
              <a:pathLst>
                <a:path w="5490351" h="1391920">
                  <a:moveTo>
                    <a:pt x="5365891" y="1391920"/>
                  </a:moveTo>
                  <a:lnTo>
                    <a:pt x="124460" y="1391920"/>
                  </a:lnTo>
                  <a:cubicBezTo>
                    <a:pt x="55880" y="1391920"/>
                    <a:pt x="0" y="1336040"/>
                    <a:pt x="0" y="1267460"/>
                  </a:cubicBezTo>
                  <a:lnTo>
                    <a:pt x="0" y="124460"/>
                  </a:lnTo>
                  <a:cubicBezTo>
                    <a:pt x="0" y="55880"/>
                    <a:pt x="55880" y="0"/>
                    <a:pt x="124460" y="0"/>
                  </a:cubicBezTo>
                  <a:lnTo>
                    <a:pt x="5365891" y="0"/>
                  </a:lnTo>
                  <a:cubicBezTo>
                    <a:pt x="5434471" y="0"/>
                    <a:pt x="5490351" y="55880"/>
                    <a:pt x="5490351" y="124460"/>
                  </a:cubicBezTo>
                  <a:lnTo>
                    <a:pt x="5490351" y="1267460"/>
                  </a:lnTo>
                  <a:cubicBezTo>
                    <a:pt x="5490351" y="1336040"/>
                    <a:pt x="5434471" y="1391920"/>
                    <a:pt x="5365891" y="1391920"/>
                  </a:cubicBezTo>
                  <a:close/>
                </a:path>
              </a:pathLst>
            </a:custGeom>
            <a:solidFill>
              <a:srgbClr val="FFFFFF"/>
            </a:solidFill>
          </p:spPr>
        </p:sp>
      </p:grpSp>
      <p:grpSp>
        <p:nvGrpSpPr>
          <p:cNvPr id="12" name="Group 12"/>
          <p:cNvGrpSpPr/>
          <p:nvPr/>
        </p:nvGrpSpPr>
        <p:grpSpPr>
          <a:xfrm>
            <a:off x="1028700" y="2254919"/>
            <a:ext cx="16230600" cy="6965281"/>
            <a:chOff x="0" y="0"/>
            <a:chExt cx="5490351" cy="2356157"/>
          </a:xfrm>
        </p:grpSpPr>
        <p:sp>
          <p:nvSpPr>
            <p:cNvPr id="13" name="Freeform 13"/>
            <p:cNvSpPr/>
            <p:nvPr/>
          </p:nvSpPr>
          <p:spPr>
            <a:xfrm>
              <a:off x="0" y="0"/>
              <a:ext cx="5490351" cy="2356157"/>
            </a:xfrm>
            <a:custGeom>
              <a:avLst/>
              <a:gdLst/>
              <a:ahLst/>
              <a:cxnLst/>
              <a:rect l="l" t="t" r="r" b="b"/>
              <a:pathLst>
                <a:path w="5490351" h="2356157">
                  <a:moveTo>
                    <a:pt x="5365891" y="2356157"/>
                  </a:moveTo>
                  <a:lnTo>
                    <a:pt x="124460" y="2356157"/>
                  </a:lnTo>
                  <a:cubicBezTo>
                    <a:pt x="55880" y="2356157"/>
                    <a:pt x="0" y="2300277"/>
                    <a:pt x="0" y="2231697"/>
                  </a:cubicBezTo>
                  <a:lnTo>
                    <a:pt x="0" y="124460"/>
                  </a:lnTo>
                  <a:cubicBezTo>
                    <a:pt x="0" y="55880"/>
                    <a:pt x="55880" y="0"/>
                    <a:pt x="124460" y="0"/>
                  </a:cubicBezTo>
                  <a:lnTo>
                    <a:pt x="5365891" y="0"/>
                  </a:lnTo>
                  <a:cubicBezTo>
                    <a:pt x="5434471" y="0"/>
                    <a:pt x="5490351" y="55880"/>
                    <a:pt x="5490351" y="124460"/>
                  </a:cubicBezTo>
                  <a:lnTo>
                    <a:pt x="5490351" y="2231697"/>
                  </a:lnTo>
                  <a:cubicBezTo>
                    <a:pt x="5490351" y="2300277"/>
                    <a:pt x="5434471" y="2356157"/>
                    <a:pt x="5365891" y="2356157"/>
                  </a:cubicBezTo>
                  <a:close/>
                </a:path>
              </a:pathLst>
            </a:custGeom>
            <a:solidFill>
              <a:srgbClr val="FAF3E0"/>
            </a:solidFill>
          </p:spPr>
        </p:sp>
      </p:grpSp>
      <p:sp>
        <p:nvSpPr>
          <p:cNvPr id="14" name="TextBox 14"/>
          <p:cNvSpPr txBox="1"/>
          <p:nvPr/>
        </p:nvSpPr>
        <p:spPr>
          <a:xfrm>
            <a:off x="1028700" y="1019175"/>
            <a:ext cx="16230600" cy="1000125"/>
          </a:xfrm>
          <a:prstGeom prst="rect">
            <a:avLst/>
          </a:prstGeom>
        </p:spPr>
        <p:txBody>
          <a:bodyPr lIns="0" tIns="0" rIns="0" bIns="0" rtlCol="0" anchor="t">
            <a:spAutoFit/>
          </a:bodyPr>
          <a:lstStyle/>
          <a:p>
            <a:pPr algn="ctr">
              <a:lnSpc>
                <a:spcPts val="7800"/>
              </a:lnSpc>
            </a:pPr>
            <a:r>
              <a:rPr lang="en-US" sz="6500">
                <a:solidFill>
                  <a:srgbClr val="51A681"/>
                </a:solidFill>
                <a:latin typeface="Genty Sans"/>
              </a:rPr>
              <a:t>Military Options</a:t>
            </a:r>
          </a:p>
        </p:txBody>
      </p:sp>
      <p:sp>
        <p:nvSpPr>
          <p:cNvPr id="15" name="TextBox 15"/>
          <p:cNvSpPr txBox="1"/>
          <p:nvPr/>
        </p:nvSpPr>
        <p:spPr>
          <a:xfrm>
            <a:off x="2766518" y="2228850"/>
            <a:ext cx="5696267" cy="6810375"/>
          </a:xfrm>
          <a:prstGeom prst="rect">
            <a:avLst/>
          </a:prstGeom>
        </p:spPr>
        <p:txBody>
          <a:bodyPr lIns="0" tIns="0" rIns="0" bIns="0" rtlCol="0" anchor="t">
            <a:spAutoFit/>
          </a:bodyPr>
          <a:lstStyle/>
          <a:p>
            <a:pPr algn="ctr">
              <a:lnSpc>
                <a:spcPts val="3839"/>
              </a:lnSpc>
              <a:spcBef>
                <a:spcPct val="0"/>
              </a:spcBef>
            </a:pPr>
            <a:r>
              <a:rPr lang="en-US" sz="3199">
                <a:solidFill>
                  <a:srgbClr val="51A681"/>
                </a:solidFill>
                <a:latin typeface="Genty Sans"/>
              </a:rPr>
              <a:t>Air Force </a:t>
            </a:r>
          </a:p>
          <a:p>
            <a:pPr algn="ctr">
              <a:lnSpc>
                <a:spcPts val="3839"/>
              </a:lnSpc>
              <a:spcBef>
                <a:spcPct val="0"/>
              </a:spcBef>
            </a:pPr>
            <a:r>
              <a:rPr lang="en-US" sz="3199" u="sng">
                <a:solidFill>
                  <a:srgbClr val="004AAD"/>
                </a:solidFill>
                <a:latin typeface="Genty Sans"/>
                <a:hlinkClick r:id="rId5" tooltip="http://www.airforce.com"/>
              </a:rPr>
              <a:t>www.airforce.com</a:t>
            </a:r>
          </a:p>
          <a:p>
            <a:pPr algn="ctr">
              <a:lnSpc>
                <a:spcPts val="3839"/>
              </a:lnSpc>
              <a:spcBef>
                <a:spcPct val="0"/>
              </a:spcBef>
            </a:pPr>
            <a:r>
              <a:rPr lang="en-US" sz="3199">
                <a:solidFill>
                  <a:srgbClr val="000000"/>
                </a:solidFill>
                <a:latin typeface="Genty Sans"/>
              </a:rPr>
              <a:t>Warminster recruiting office</a:t>
            </a:r>
          </a:p>
          <a:p>
            <a:pPr algn="ctr">
              <a:lnSpc>
                <a:spcPts val="3839"/>
              </a:lnSpc>
              <a:spcBef>
                <a:spcPct val="0"/>
              </a:spcBef>
            </a:pPr>
            <a:r>
              <a:rPr lang="en-US" sz="3199">
                <a:solidFill>
                  <a:srgbClr val="000000"/>
                </a:solidFill>
                <a:latin typeface="Genty Sans"/>
              </a:rPr>
              <a:t>267-678-3094</a:t>
            </a:r>
          </a:p>
          <a:p>
            <a:pPr algn="ctr">
              <a:lnSpc>
                <a:spcPts val="3839"/>
              </a:lnSpc>
              <a:spcBef>
                <a:spcPct val="0"/>
              </a:spcBef>
            </a:pPr>
            <a:endParaRPr lang="en-US" sz="3199">
              <a:solidFill>
                <a:srgbClr val="000000"/>
              </a:solidFill>
              <a:latin typeface="Genty Sans"/>
            </a:endParaRPr>
          </a:p>
          <a:p>
            <a:pPr algn="ctr">
              <a:lnSpc>
                <a:spcPts val="3839"/>
              </a:lnSpc>
              <a:spcBef>
                <a:spcPct val="0"/>
              </a:spcBef>
            </a:pPr>
            <a:r>
              <a:rPr lang="en-US" sz="3199">
                <a:solidFill>
                  <a:srgbClr val="51A681"/>
                </a:solidFill>
                <a:latin typeface="Genty Sans"/>
              </a:rPr>
              <a:t>Army </a:t>
            </a:r>
          </a:p>
          <a:p>
            <a:pPr algn="ctr">
              <a:lnSpc>
                <a:spcPts val="3839"/>
              </a:lnSpc>
              <a:spcBef>
                <a:spcPct val="0"/>
              </a:spcBef>
            </a:pPr>
            <a:r>
              <a:rPr lang="en-US" sz="3199" u="sng">
                <a:solidFill>
                  <a:srgbClr val="004AAD"/>
                </a:solidFill>
                <a:latin typeface="Genty Sans"/>
                <a:hlinkClick r:id="rId6" tooltip="http://www.goarmy.com"/>
              </a:rPr>
              <a:t>www.goarmy.com</a:t>
            </a:r>
          </a:p>
          <a:p>
            <a:pPr algn="ctr">
              <a:lnSpc>
                <a:spcPts val="3839"/>
              </a:lnSpc>
              <a:spcBef>
                <a:spcPct val="0"/>
              </a:spcBef>
            </a:pPr>
            <a:r>
              <a:rPr lang="en-US" sz="3199">
                <a:solidFill>
                  <a:srgbClr val="000000"/>
                </a:solidFill>
                <a:latin typeface="Genty Sans"/>
              </a:rPr>
              <a:t>National recruitment center</a:t>
            </a:r>
          </a:p>
          <a:p>
            <a:pPr algn="ctr">
              <a:lnSpc>
                <a:spcPts val="3839"/>
              </a:lnSpc>
              <a:spcBef>
                <a:spcPct val="0"/>
              </a:spcBef>
            </a:pPr>
            <a:r>
              <a:rPr lang="en-US" sz="3199">
                <a:solidFill>
                  <a:srgbClr val="000000"/>
                </a:solidFill>
                <a:latin typeface="Genty Sans"/>
              </a:rPr>
              <a:t>1-888-550-ARMY</a:t>
            </a:r>
          </a:p>
          <a:p>
            <a:pPr algn="ctr">
              <a:lnSpc>
                <a:spcPts val="3839"/>
              </a:lnSpc>
              <a:spcBef>
                <a:spcPct val="0"/>
              </a:spcBef>
            </a:pPr>
            <a:endParaRPr lang="en-US" sz="3199">
              <a:solidFill>
                <a:srgbClr val="000000"/>
              </a:solidFill>
              <a:latin typeface="Genty Sans"/>
            </a:endParaRPr>
          </a:p>
          <a:p>
            <a:pPr algn="ctr">
              <a:lnSpc>
                <a:spcPts val="3839"/>
              </a:lnSpc>
              <a:spcBef>
                <a:spcPct val="0"/>
              </a:spcBef>
            </a:pPr>
            <a:r>
              <a:rPr lang="en-US" sz="3199">
                <a:solidFill>
                  <a:srgbClr val="51A681"/>
                </a:solidFill>
                <a:latin typeface="Genty Sans"/>
              </a:rPr>
              <a:t>Army National Guard</a:t>
            </a:r>
          </a:p>
          <a:p>
            <a:pPr algn="ctr">
              <a:lnSpc>
                <a:spcPts val="3839"/>
              </a:lnSpc>
              <a:spcBef>
                <a:spcPct val="0"/>
              </a:spcBef>
            </a:pPr>
            <a:r>
              <a:rPr lang="en-US" sz="3199" u="sng">
                <a:solidFill>
                  <a:srgbClr val="004AAD"/>
                </a:solidFill>
                <a:latin typeface="Genty Sans"/>
                <a:hlinkClick r:id="rId7" tooltip="http://www.nationalguard.com"/>
              </a:rPr>
              <a:t>www.nationalguard.com</a:t>
            </a:r>
          </a:p>
          <a:p>
            <a:pPr algn="ctr">
              <a:lnSpc>
                <a:spcPts val="3839"/>
              </a:lnSpc>
              <a:spcBef>
                <a:spcPct val="0"/>
              </a:spcBef>
            </a:pPr>
            <a:r>
              <a:rPr lang="en-US" sz="3199">
                <a:solidFill>
                  <a:srgbClr val="000000"/>
                </a:solidFill>
                <a:latin typeface="Genty Sans"/>
              </a:rPr>
              <a:t>National recruitment center</a:t>
            </a:r>
          </a:p>
          <a:p>
            <a:pPr algn="ctr">
              <a:lnSpc>
                <a:spcPts val="3839"/>
              </a:lnSpc>
              <a:spcBef>
                <a:spcPct val="0"/>
              </a:spcBef>
            </a:pPr>
            <a:r>
              <a:rPr lang="en-US" sz="3199">
                <a:solidFill>
                  <a:srgbClr val="000000"/>
                </a:solidFill>
                <a:latin typeface="Genty Sans"/>
              </a:rPr>
              <a:t>1-800-464-8273</a:t>
            </a:r>
          </a:p>
        </p:txBody>
      </p:sp>
      <p:sp>
        <p:nvSpPr>
          <p:cNvPr id="16" name="TextBox 16"/>
          <p:cNvSpPr txBox="1"/>
          <p:nvPr/>
        </p:nvSpPr>
        <p:spPr>
          <a:xfrm>
            <a:off x="8942659" y="2254919"/>
            <a:ext cx="7097713" cy="6800850"/>
          </a:xfrm>
          <a:prstGeom prst="rect">
            <a:avLst/>
          </a:prstGeom>
        </p:spPr>
        <p:txBody>
          <a:bodyPr lIns="0" tIns="0" rIns="0" bIns="0" rtlCol="0" anchor="t">
            <a:spAutoFit/>
          </a:bodyPr>
          <a:lstStyle/>
          <a:p>
            <a:pPr algn="ctr">
              <a:lnSpc>
                <a:spcPts val="3840"/>
              </a:lnSpc>
              <a:spcBef>
                <a:spcPct val="0"/>
              </a:spcBef>
            </a:pPr>
            <a:r>
              <a:rPr lang="en-US" sz="3200">
                <a:solidFill>
                  <a:srgbClr val="51A681"/>
                </a:solidFill>
                <a:latin typeface="Genty Sans"/>
              </a:rPr>
              <a:t>Coast Guard </a:t>
            </a:r>
          </a:p>
          <a:p>
            <a:pPr algn="ctr">
              <a:lnSpc>
                <a:spcPts val="3840"/>
              </a:lnSpc>
              <a:spcBef>
                <a:spcPct val="0"/>
              </a:spcBef>
            </a:pPr>
            <a:r>
              <a:rPr lang="en-US" sz="3200" u="sng">
                <a:solidFill>
                  <a:srgbClr val="004AAD"/>
                </a:solidFill>
                <a:latin typeface="Genty Sans"/>
                <a:hlinkClick r:id="rId8" tooltip="http://www.gocoastguard.com"/>
              </a:rPr>
              <a:t>www.gocoastguard.com</a:t>
            </a:r>
          </a:p>
          <a:p>
            <a:pPr algn="ctr">
              <a:lnSpc>
                <a:spcPts val="3840"/>
              </a:lnSpc>
              <a:spcBef>
                <a:spcPct val="0"/>
              </a:spcBef>
            </a:pPr>
            <a:r>
              <a:rPr lang="en-US" sz="3200">
                <a:solidFill>
                  <a:srgbClr val="000000"/>
                </a:solidFill>
                <a:latin typeface="Genty Sans"/>
              </a:rPr>
              <a:t>Philadelphia recruiting office </a:t>
            </a:r>
          </a:p>
          <a:p>
            <a:pPr algn="ctr">
              <a:lnSpc>
                <a:spcPts val="3840"/>
              </a:lnSpc>
              <a:spcBef>
                <a:spcPct val="0"/>
              </a:spcBef>
            </a:pPr>
            <a:r>
              <a:rPr lang="en-US" sz="3200">
                <a:solidFill>
                  <a:srgbClr val="000000"/>
                </a:solidFill>
                <a:latin typeface="Genty Sans"/>
              </a:rPr>
              <a:t>215-632-0568</a:t>
            </a:r>
          </a:p>
          <a:p>
            <a:pPr algn="ctr">
              <a:lnSpc>
                <a:spcPts val="3840"/>
              </a:lnSpc>
              <a:spcBef>
                <a:spcPct val="0"/>
              </a:spcBef>
            </a:pPr>
            <a:endParaRPr lang="en-US" sz="3200">
              <a:solidFill>
                <a:srgbClr val="000000"/>
              </a:solidFill>
              <a:latin typeface="Genty Sans"/>
            </a:endParaRPr>
          </a:p>
          <a:p>
            <a:pPr algn="ctr">
              <a:lnSpc>
                <a:spcPts val="3840"/>
              </a:lnSpc>
              <a:spcBef>
                <a:spcPct val="0"/>
              </a:spcBef>
            </a:pPr>
            <a:r>
              <a:rPr lang="en-US" sz="3200">
                <a:solidFill>
                  <a:srgbClr val="51A681"/>
                </a:solidFill>
                <a:latin typeface="Genty Sans"/>
              </a:rPr>
              <a:t>Marine Corps </a:t>
            </a:r>
          </a:p>
          <a:p>
            <a:pPr algn="ctr">
              <a:lnSpc>
                <a:spcPts val="3840"/>
              </a:lnSpc>
              <a:spcBef>
                <a:spcPct val="0"/>
              </a:spcBef>
            </a:pPr>
            <a:r>
              <a:rPr lang="en-US" sz="3200" u="sng">
                <a:solidFill>
                  <a:srgbClr val="004AAD"/>
                </a:solidFill>
                <a:latin typeface="Genty Sans"/>
                <a:hlinkClick r:id="rId9" tooltip="http://www.marines.com"/>
              </a:rPr>
              <a:t>www.marines.com</a:t>
            </a:r>
          </a:p>
          <a:p>
            <a:pPr algn="ctr">
              <a:lnSpc>
                <a:spcPts val="3840"/>
              </a:lnSpc>
              <a:spcBef>
                <a:spcPct val="0"/>
              </a:spcBef>
            </a:pPr>
            <a:r>
              <a:rPr lang="en-US" sz="3200">
                <a:solidFill>
                  <a:srgbClr val="000000"/>
                </a:solidFill>
                <a:latin typeface="Genty Sans"/>
              </a:rPr>
              <a:t>Quakertown recruiting office</a:t>
            </a:r>
          </a:p>
          <a:p>
            <a:pPr algn="ctr">
              <a:lnSpc>
                <a:spcPts val="3840"/>
              </a:lnSpc>
              <a:spcBef>
                <a:spcPct val="0"/>
              </a:spcBef>
            </a:pPr>
            <a:r>
              <a:rPr lang="en-US" sz="3200">
                <a:solidFill>
                  <a:srgbClr val="000000"/>
                </a:solidFill>
                <a:latin typeface="Genty Sans"/>
              </a:rPr>
              <a:t>610-390-0520</a:t>
            </a:r>
          </a:p>
          <a:p>
            <a:pPr algn="ctr">
              <a:lnSpc>
                <a:spcPts val="3840"/>
              </a:lnSpc>
              <a:spcBef>
                <a:spcPct val="0"/>
              </a:spcBef>
            </a:pPr>
            <a:endParaRPr lang="en-US" sz="3200">
              <a:solidFill>
                <a:srgbClr val="000000"/>
              </a:solidFill>
              <a:latin typeface="Genty Sans"/>
            </a:endParaRPr>
          </a:p>
          <a:p>
            <a:pPr algn="ctr">
              <a:lnSpc>
                <a:spcPts val="3840"/>
              </a:lnSpc>
              <a:spcBef>
                <a:spcPct val="0"/>
              </a:spcBef>
            </a:pPr>
            <a:r>
              <a:rPr lang="en-US" sz="3200">
                <a:solidFill>
                  <a:srgbClr val="51A681"/>
                </a:solidFill>
                <a:latin typeface="Genty Sans"/>
              </a:rPr>
              <a:t>Navy</a:t>
            </a:r>
          </a:p>
          <a:p>
            <a:pPr algn="ctr">
              <a:lnSpc>
                <a:spcPts val="3840"/>
              </a:lnSpc>
              <a:spcBef>
                <a:spcPct val="0"/>
              </a:spcBef>
            </a:pPr>
            <a:r>
              <a:rPr lang="en-US" sz="3200" u="sng">
                <a:solidFill>
                  <a:srgbClr val="004AAD"/>
                </a:solidFill>
                <a:latin typeface="Genty Sans"/>
                <a:hlinkClick r:id="rId10" tooltip="http://www.navy.com"/>
              </a:rPr>
              <a:t>www.navy.com</a:t>
            </a:r>
          </a:p>
          <a:p>
            <a:pPr algn="ctr">
              <a:lnSpc>
                <a:spcPts val="3840"/>
              </a:lnSpc>
              <a:spcBef>
                <a:spcPct val="0"/>
              </a:spcBef>
            </a:pPr>
            <a:r>
              <a:rPr lang="en-US" sz="3200">
                <a:solidFill>
                  <a:srgbClr val="000000"/>
                </a:solidFill>
                <a:latin typeface="Genty Sans"/>
              </a:rPr>
              <a:t>Huntington Valley recruiting office: </a:t>
            </a:r>
          </a:p>
          <a:p>
            <a:pPr algn="ctr">
              <a:lnSpc>
                <a:spcPts val="3840"/>
              </a:lnSpc>
              <a:spcBef>
                <a:spcPct val="0"/>
              </a:spcBef>
            </a:pPr>
            <a:r>
              <a:rPr lang="en-US" sz="3200">
                <a:solidFill>
                  <a:srgbClr val="000000"/>
                </a:solidFill>
                <a:latin typeface="Genty Sans"/>
              </a:rPr>
              <a:t>215-322-6169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sp>
        <p:nvSpPr>
          <p:cNvPr id="2" name="Freeform 2"/>
          <p:cNvSpPr/>
          <p:nvPr/>
        </p:nvSpPr>
        <p:spPr>
          <a:xfrm rot="1172757">
            <a:off x="14784123" y="6049681"/>
            <a:ext cx="4950354" cy="4500322"/>
          </a:xfrm>
          <a:custGeom>
            <a:avLst/>
            <a:gdLst/>
            <a:ahLst/>
            <a:cxnLst/>
            <a:rect l="l" t="t" r="r" b="b"/>
            <a:pathLst>
              <a:path w="4950354" h="4500322">
                <a:moveTo>
                  <a:pt x="0" y="0"/>
                </a:moveTo>
                <a:lnTo>
                  <a:pt x="4950354" y="0"/>
                </a:lnTo>
                <a:lnTo>
                  <a:pt x="4950354" y="4500322"/>
                </a:lnTo>
                <a:lnTo>
                  <a:pt x="0" y="45003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785036">
            <a:off x="-748261" y="-283427"/>
            <a:ext cx="3553922" cy="4653946"/>
          </a:xfrm>
          <a:custGeom>
            <a:avLst/>
            <a:gdLst/>
            <a:ahLst/>
            <a:cxnLst/>
            <a:rect l="l" t="t" r="r" b="b"/>
            <a:pathLst>
              <a:path w="3553922" h="4653946">
                <a:moveTo>
                  <a:pt x="0" y="0"/>
                </a:moveTo>
                <a:lnTo>
                  <a:pt x="3553922" y="0"/>
                </a:lnTo>
                <a:lnTo>
                  <a:pt x="3553922" y="4653946"/>
                </a:lnTo>
                <a:lnTo>
                  <a:pt x="0" y="465394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4" name="Group 4"/>
          <p:cNvGrpSpPr/>
          <p:nvPr/>
        </p:nvGrpSpPr>
        <p:grpSpPr>
          <a:xfrm>
            <a:off x="2952163" y="9592442"/>
            <a:ext cx="169903" cy="169903"/>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6" name="Group 6"/>
          <p:cNvGrpSpPr/>
          <p:nvPr/>
        </p:nvGrpSpPr>
        <p:grpSpPr>
          <a:xfrm>
            <a:off x="340456" y="5566141"/>
            <a:ext cx="169903" cy="169903"/>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8" name="Group 8"/>
          <p:cNvGrpSpPr/>
          <p:nvPr/>
        </p:nvGrpSpPr>
        <p:grpSpPr>
          <a:xfrm>
            <a:off x="15068660" y="743620"/>
            <a:ext cx="169903" cy="169903"/>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4975"/>
            </a:solidFill>
          </p:spPr>
        </p:sp>
      </p:grpSp>
      <p:grpSp>
        <p:nvGrpSpPr>
          <p:cNvPr id="10" name="Group 10"/>
          <p:cNvGrpSpPr/>
          <p:nvPr/>
        </p:nvGrpSpPr>
        <p:grpSpPr>
          <a:xfrm>
            <a:off x="16878410" y="1153969"/>
            <a:ext cx="169903" cy="169903"/>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12" name="Group 12"/>
          <p:cNvGrpSpPr/>
          <p:nvPr/>
        </p:nvGrpSpPr>
        <p:grpSpPr>
          <a:xfrm>
            <a:off x="510358" y="7805535"/>
            <a:ext cx="169903" cy="169903"/>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4975"/>
            </a:solidFill>
          </p:spPr>
        </p:sp>
      </p:grpSp>
      <p:grpSp>
        <p:nvGrpSpPr>
          <p:cNvPr id="14" name="Group 14"/>
          <p:cNvGrpSpPr/>
          <p:nvPr/>
        </p:nvGrpSpPr>
        <p:grpSpPr>
          <a:xfrm>
            <a:off x="17541706" y="4174635"/>
            <a:ext cx="169903" cy="169903"/>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16" name="Group 16"/>
          <p:cNvGrpSpPr/>
          <p:nvPr/>
        </p:nvGrpSpPr>
        <p:grpSpPr>
          <a:xfrm>
            <a:off x="3122065" y="263792"/>
            <a:ext cx="169903" cy="169903"/>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18" name="Group 18"/>
          <p:cNvGrpSpPr/>
          <p:nvPr/>
        </p:nvGrpSpPr>
        <p:grpSpPr>
          <a:xfrm>
            <a:off x="9594750" y="9762345"/>
            <a:ext cx="169903" cy="169903"/>
            <a:chOff x="0" y="0"/>
            <a:chExt cx="6350000" cy="6350000"/>
          </a:xfrm>
        </p:grpSpPr>
        <p:sp>
          <p:nvSpPr>
            <p:cNvPr id="19" name="Freeform 1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20" name="Group 20"/>
          <p:cNvGrpSpPr/>
          <p:nvPr/>
        </p:nvGrpSpPr>
        <p:grpSpPr>
          <a:xfrm>
            <a:off x="5972977" y="9762345"/>
            <a:ext cx="169903" cy="169903"/>
            <a:chOff x="0" y="0"/>
            <a:chExt cx="6350000" cy="6350000"/>
          </a:xfrm>
        </p:grpSpPr>
        <p:sp>
          <p:nvSpPr>
            <p:cNvPr id="21" name="Freeform 2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22" name="Group 22"/>
          <p:cNvGrpSpPr/>
          <p:nvPr/>
        </p:nvGrpSpPr>
        <p:grpSpPr>
          <a:xfrm>
            <a:off x="17626657" y="2043546"/>
            <a:ext cx="169903" cy="169903"/>
            <a:chOff x="0" y="0"/>
            <a:chExt cx="6350000" cy="6350000"/>
          </a:xfrm>
        </p:grpSpPr>
        <p:sp>
          <p:nvSpPr>
            <p:cNvPr id="23" name="Freeform 2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24" name="Group 24"/>
          <p:cNvGrpSpPr/>
          <p:nvPr/>
        </p:nvGrpSpPr>
        <p:grpSpPr>
          <a:xfrm>
            <a:off x="17456754" y="9422539"/>
            <a:ext cx="169903" cy="169903"/>
            <a:chOff x="0" y="0"/>
            <a:chExt cx="6350000" cy="6350000"/>
          </a:xfrm>
        </p:grpSpPr>
        <p:sp>
          <p:nvSpPr>
            <p:cNvPr id="25" name="Freeform 2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26" name="Group 26"/>
          <p:cNvGrpSpPr/>
          <p:nvPr/>
        </p:nvGrpSpPr>
        <p:grpSpPr>
          <a:xfrm>
            <a:off x="17711608" y="6451966"/>
            <a:ext cx="169903" cy="169903"/>
            <a:chOff x="0" y="0"/>
            <a:chExt cx="6350000" cy="6350000"/>
          </a:xfrm>
        </p:grpSpPr>
        <p:sp>
          <p:nvSpPr>
            <p:cNvPr id="27" name="Freeform 2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28" name="Group 28"/>
          <p:cNvGrpSpPr/>
          <p:nvPr/>
        </p:nvGrpSpPr>
        <p:grpSpPr>
          <a:xfrm>
            <a:off x="14619630" y="9592442"/>
            <a:ext cx="169903" cy="169903"/>
            <a:chOff x="0" y="0"/>
            <a:chExt cx="6350000" cy="6350000"/>
          </a:xfrm>
        </p:grpSpPr>
        <p:sp>
          <p:nvSpPr>
            <p:cNvPr id="29" name="Freeform 2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sp>
        <p:nvSpPr>
          <p:cNvPr id="30" name="Freeform 30"/>
          <p:cNvSpPr/>
          <p:nvPr/>
        </p:nvSpPr>
        <p:spPr>
          <a:xfrm rot="1660367">
            <a:off x="13635087" y="9586513"/>
            <a:ext cx="610386" cy="1086447"/>
          </a:xfrm>
          <a:custGeom>
            <a:avLst/>
            <a:gdLst/>
            <a:ahLst/>
            <a:cxnLst/>
            <a:rect l="l" t="t" r="r" b="b"/>
            <a:pathLst>
              <a:path w="610386" h="1086447">
                <a:moveTo>
                  <a:pt x="0" y="0"/>
                </a:moveTo>
                <a:lnTo>
                  <a:pt x="610385" y="0"/>
                </a:lnTo>
                <a:lnTo>
                  <a:pt x="610385" y="1086447"/>
                </a:lnTo>
                <a:lnTo>
                  <a:pt x="0" y="108644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31" name="Group 31"/>
          <p:cNvGrpSpPr/>
          <p:nvPr/>
        </p:nvGrpSpPr>
        <p:grpSpPr>
          <a:xfrm>
            <a:off x="543375" y="1944128"/>
            <a:ext cx="17201250" cy="7244025"/>
            <a:chOff x="0" y="0"/>
            <a:chExt cx="5818694" cy="2450448"/>
          </a:xfrm>
        </p:grpSpPr>
        <p:sp>
          <p:nvSpPr>
            <p:cNvPr id="32" name="Freeform 32"/>
            <p:cNvSpPr/>
            <p:nvPr/>
          </p:nvSpPr>
          <p:spPr>
            <a:xfrm>
              <a:off x="0" y="0"/>
              <a:ext cx="5818695" cy="2450448"/>
            </a:xfrm>
            <a:custGeom>
              <a:avLst/>
              <a:gdLst/>
              <a:ahLst/>
              <a:cxnLst/>
              <a:rect l="l" t="t" r="r" b="b"/>
              <a:pathLst>
                <a:path w="5818695" h="2450448">
                  <a:moveTo>
                    <a:pt x="5694235" y="2450448"/>
                  </a:moveTo>
                  <a:lnTo>
                    <a:pt x="124460" y="2450448"/>
                  </a:lnTo>
                  <a:cubicBezTo>
                    <a:pt x="55880" y="2450448"/>
                    <a:pt x="0" y="2394568"/>
                    <a:pt x="0" y="2325988"/>
                  </a:cubicBezTo>
                  <a:lnTo>
                    <a:pt x="0" y="124460"/>
                  </a:lnTo>
                  <a:cubicBezTo>
                    <a:pt x="0" y="55880"/>
                    <a:pt x="55880" y="0"/>
                    <a:pt x="124460" y="0"/>
                  </a:cubicBezTo>
                  <a:lnTo>
                    <a:pt x="5694235" y="0"/>
                  </a:lnTo>
                  <a:cubicBezTo>
                    <a:pt x="5762815" y="0"/>
                    <a:pt x="5818695" y="55880"/>
                    <a:pt x="5818695" y="124460"/>
                  </a:cubicBezTo>
                  <a:lnTo>
                    <a:pt x="5818695" y="2325988"/>
                  </a:lnTo>
                  <a:cubicBezTo>
                    <a:pt x="5818695" y="2394568"/>
                    <a:pt x="5762815" y="2450448"/>
                    <a:pt x="5694235" y="2450448"/>
                  </a:cubicBezTo>
                  <a:close/>
                </a:path>
              </a:pathLst>
            </a:custGeom>
            <a:solidFill>
              <a:srgbClr val="A5C2E9"/>
            </a:solidFill>
          </p:spPr>
        </p:sp>
      </p:grpSp>
      <p:sp>
        <p:nvSpPr>
          <p:cNvPr id="33" name="TextBox 33"/>
          <p:cNvSpPr txBox="1"/>
          <p:nvPr/>
        </p:nvSpPr>
        <p:spPr>
          <a:xfrm>
            <a:off x="1403648" y="3095668"/>
            <a:ext cx="15480705" cy="4229100"/>
          </a:xfrm>
          <a:prstGeom prst="rect">
            <a:avLst/>
          </a:prstGeom>
        </p:spPr>
        <p:txBody>
          <a:bodyPr lIns="0" tIns="0" rIns="0" bIns="0" rtlCol="0" anchor="t">
            <a:spAutoFit/>
          </a:bodyPr>
          <a:lstStyle/>
          <a:p>
            <a:pPr algn="ctr">
              <a:lnSpc>
                <a:spcPts val="8399"/>
              </a:lnSpc>
            </a:pPr>
            <a:r>
              <a:rPr lang="en-US" sz="6999" u="sng">
                <a:solidFill>
                  <a:srgbClr val="000000"/>
                </a:solidFill>
                <a:latin typeface="Genty Sans"/>
              </a:rPr>
              <a:t>Thank you!</a:t>
            </a:r>
            <a:r>
              <a:rPr lang="en-US" sz="6999">
                <a:solidFill>
                  <a:srgbClr val="000000"/>
                </a:solidFill>
                <a:latin typeface="Genty Sans"/>
              </a:rPr>
              <a:t> </a:t>
            </a:r>
          </a:p>
          <a:p>
            <a:pPr algn="ctr">
              <a:lnSpc>
                <a:spcPts val="8399"/>
              </a:lnSpc>
            </a:pPr>
            <a:endParaRPr lang="en-US" sz="6999">
              <a:solidFill>
                <a:srgbClr val="000000"/>
              </a:solidFill>
              <a:latin typeface="Genty Sans"/>
            </a:endParaRPr>
          </a:p>
          <a:p>
            <a:pPr algn="ctr">
              <a:lnSpc>
                <a:spcPts val="8399"/>
              </a:lnSpc>
            </a:pPr>
            <a:r>
              <a:rPr lang="en-US" sz="6999">
                <a:solidFill>
                  <a:srgbClr val="000000"/>
                </a:solidFill>
                <a:latin typeface="Genty Sans"/>
              </a:rPr>
              <a:t>Please reach out to your counselor with specific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4975"/>
        </a:solidFill>
        <a:effectLst/>
      </p:bgPr>
    </p:bg>
    <p:spTree>
      <p:nvGrpSpPr>
        <p:cNvPr id="1" name=""/>
        <p:cNvGrpSpPr/>
        <p:nvPr/>
      </p:nvGrpSpPr>
      <p:grpSpPr>
        <a:xfrm>
          <a:off x="0" y="0"/>
          <a:ext cx="0" cy="0"/>
          <a:chOff x="0" y="0"/>
          <a:chExt cx="0" cy="0"/>
        </a:xfrm>
      </p:grpSpPr>
      <p:grpSp>
        <p:nvGrpSpPr>
          <p:cNvPr id="2" name="Group 2"/>
          <p:cNvGrpSpPr/>
          <p:nvPr/>
        </p:nvGrpSpPr>
        <p:grpSpPr>
          <a:xfrm>
            <a:off x="1785702" y="1429572"/>
            <a:ext cx="14716595" cy="7775706"/>
            <a:chOff x="0" y="0"/>
            <a:chExt cx="3481158" cy="1839316"/>
          </a:xfrm>
        </p:grpSpPr>
        <p:sp>
          <p:nvSpPr>
            <p:cNvPr id="3" name="Freeform 3"/>
            <p:cNvSpPr/>
            <p:nvPr/>
          </p:nvSpPr>
          <p:spPr>
            <a:xfrm>
              <a:off x="0" y="0"/>
              <a:ext cx="3481158" cy="1839316"/>
            </a:xfrm>
            <a:custGeom>
              <a:avLst/>
              <a:gdLst/>
              <a:ahLst/>
              <a:cxnLst/>
              <a:rect l="l" t="t" r="r" b="b"/>
              <a:pathLst>
                <a:path w="3481158" h="1839316">
                  <a:moveTo>
                    <a:pt x="3356698" y="1839316"/>
                  </a:moveTo>
                  <a:lnTo>
                    <a:pt x="124460" y="1839316"/>
                  </a:lnTo>
                  <a:cubicBezTo>
                    <a:pt x="55880" y="1839316"/>
                    <a:pt x="0" y="1783436"/>
                    <a:pt x="0" y="1714856"/>
                  </a:cubicBezTo>
                  <a:lnTo>
                    <a:pt x="0" y="124460"/>
                  </a:lnTo>
                  <a:cubicBezTo>
                    <a:pt x="0" y="55880"/>
                    <a:pt x="55880" y="0"/>
                    <a:pt x="124460" y="0"/>
                  </a:cubicBezTo>
                  <a:lnTo>
                    <a:pt x="3356698" y="0"/>
                  </a:lnTo>
                  <a:cubicBezTo>
                    <a:pt x="3425278" y="0"/>
                    <a:pt x="3481158" y="55880"/>
                    <a:pt x="3481158" y="124460"/>
                  </a:cubicBezTo>
                  <a:lnTo>
                    <a:pt x="3481158" y="1714856"/>
                  </a:lnTo>
                  <a:cubicBezTo>
                    <a:pt x="3481158" y="1783436"/>
                    <a:pt x="3425278" y="1839316"/>
                    <a:pt x="3356698" y="1839316"/>
                  </a:cubicBezTo>
                  <a:close/>
                </a:path>
              </a:pathLst>
            </a:custGeom>
            <a:solidFill>
              <a:srgbClr val="FFFFFF"/>
            </a:solidFill>
          </p:spPr>
        </p:sp>
      </p:grpSp>
      <p:sp>
        <p:nvSpPr>
          <p:cNvPr id="4" name="Freeform 4"/>
          <p:cNvSpPr/>
          <p:nvPr/>
        </p:nvSpPr>
        <p:spPr>
          <a:xfrm>
            <a:off x="15360800" y="7033676"/>
            <a:ext cx="2927200" cy="3585657"/>
          </a:xfrm>
          <a:custGeom>
            <a:avLst/>
            <a:gdLst/>
            <a:ahLst/>
            <a:cxnLst/>
            <a:rect l="l" t="t" r="r" b="b"/>
            <a:pathLst>
              <a:path w="2927200" h="3585657">
                <a:moveTo>
                  <a:pt x="0" y="0"/>
                </a:moveTo>
                <a:lnTo>
                  <a:pt x="2927200" y="0"/>
                </a:lnTo>
                <a:lnTo>
                  <a:pt x="2927200" y="3585657"/>
                </a:lnTo>
                <a:lnTo>
                  <a:pt x="0" y="35856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1886546">
            <a:off x="909567" y="7686237"/>
            <a:ext cx="657331" cy="3038083"/>
          </a:xfrm>
          <a:custGeom>
            <a:avLst/>
            <a:gdLst/>
            <a:ahLst/>
            <a:cxnLst/>
            <a:rect l="l" t="t" r="r" b="b"/>
            <a:pathLst>
              <a:path w="657331" h="3038083">
                <a:moveTo>
                  <a:pt x="0" y="0"/>
                </a:moveTo>
                <a:lnTo>
                  <a:pt x="657331" y="0"/>
                </a:lnTo>
                <a:lnTo>
                  <a:pt x="657331" y="3038083"/>
                </a:lnTo>
                <a:lnTo>
                  <a:pt x="0" y="30380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1092970">
            <a:off x="17351989" y="-1712745"/>
            <a:ext cx="2922606" cy="3486840"/>
          </a:xfrm>
          <a:custGeom>
            <a:avLst/>
            <a:gdLst/>
            <a:ahLst/>
            <a:cxnLst/>
            <a:rect l="l" t="t" r="r" b="b"/>
            <a:pathLst>
              <a:path w="2922606" h="3486840">
                <a:moveTo>
                  <a:pt x="0" y="0"/>
                </a:moveTo>
                <a:lnTo>
                  <a:pt x="2922606" y="0"/>
                </a:lnTo>
                <a:lnTo>
                  <a:pt x="2922606" y="3486840"/>
                </a:lnTo>
                <a:lnTo>
                  <a:pt x="0" y="34868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144827">
            <a:off x="-1544485" y="-385519"/>
            <a:ext cx="2514739" cy="2828438"/>
          </a:xfrm>
          <a:custGeom>
            <a:avLst/>
            <a:gdLst/>
            <a:ahLst/>
            <a:cxnLst/>
            <a:rect l="l" t="t" r="r" b="b"/>
            <a:pathLst>
              <a:path w="2514739" h="2828438">
                <a:moveTo>
                  <a:pt x="0" y="0"/>
                </a:moveTo>
                <a:lnTo>
                  <a:pt x="2514739" y="0"/>
                </a:lnTo>
                <a:lnTo>
                  <a:pt x="2514739" y="2828438"/>
                </a:lnTo>
                <a:lnTo>
                  <a:pt x="0" y="28284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8" name="Group 8"/>
          <p:cNvGrpSpPr/>
          <p:nvPr/>
        </p:nvGrpSpPr>
        <p:grpSpPr>
          <a:xfrm>
            <a:off x="4014746" y="333375"/>
            <a:ext cx="10258507" cy="1810154"/>
            <a:chOff x="0" y="0"/>
            <a:chExt cx="13678009" cy="2413539"/>
          </a:xfrm>
        </p:grpSpPr>
        <p:sp>
          <p:nvSpPr>
            <p:cNvPr id="9" name="TextBox 9"/>
            <p:cNvSpPr txBox="1"/>
            <p:nvPr/>
          </p:nvSpPr>
          <p:spPr>
            <a:xfrm>
              <a:off x="0" y="-19050"/>
              <a:ext cx="13678009" cy="1644650"/>
            </a:xfrm>
            <a:prstGeom prst="rect">
              <a:avLst/>
            </a:prstGeom>
          </p:spPr>
          <p:txBody>
            <a:bodyPr lIns="0" tIns="0" rIns="0" bIns="0" rtlCol="0" anchor="t">
              <a:spAutoFit/>
            </a:bodyPr>
            <a:lstStyle/>
            <a:p>
              <a:pPr algn="ctr">
                <a:lnSpc>
                  <a:spcPts val="9600"/>
                </a:lnSpc>
              </a:pPr>
              <a:r>
                <a:rPr lang="en-US" sz="8000">
                  <a:solidFill>
                    <a:srgbClr val="FFFFFF"/>
                  </a:solidFill>
                  <a:latin typeface="Genty Sans"/>
                </a:rPr>
                <a:t>AGENDA</a:t>
              </a:r>
            </a:p>
          </p:txBody>
        </p:sp>
        <p:sp>
          <p:nvSpPr>
            <p:cNvPr id="10" name="TextBox 10"/>
            <p:cNvSpPr txBox="1"/>
            <p:nvPr/>
          </p:nvSpPr>
          <p:spPr>
            <a:xfrm>
              <a:off x="1007007" y="1791239"/>
              <a:ext cx="11663996" cy="622300"/>
            </a:xfrm>
            <a:prstGeom prst="rect">
              <a:avLst/>
            </a:prstGeom>
          </p:spPr>
          <p:txBody>
            <a:bodyPr lIns="0" tIns="0" rIns="0" bIns="0" rtlCol="0" anchor="t">
              <a:spAutoFit/>
            </a:bodyPr>
            <a:lstStyle/>
            <a:p>
              <a:pPr algn="ctr">
                <a:lnSpc>
                  <a:spcPts val="3720"/>
                </a:lnSpc>
              </a:pPr>
              <a:endParaRPr/>
            </a:p>
          </p:txBody>
        </p:sp>
      </p:grpSp>
      <p:sp>
        <p:nvSpPr>
          <p:cNvPr id="11" name="TextBox 11"/>
          <p:cNvSpPr txBox="1"/>
          <p:nvPr/>
        </p:nvSpPr>
        <p:spPr>
          <a:xfrm>
            <a:off x="1785702" y="1683385"/>
            <a:ext cx="14716595" cy="7596505"/>
          </a:xfrm>
          <a:prstGeom prst="rect">
            <a:avLst/>
          </a:prstGeom>
        </p:spPr>
        <p:txBody>
          <a:bodyPr lIns="0" tIns="0" rIns="0" bIns="0" rtlCol="0" anchor="t">
            <a:spAutoFit/>
          </a:bodyPr>
          <a:lstStyle/>
          <a:p>
            <a:pPr marL="928366" lvl="1" indent="-464183">
              <a:lnSpc>
                <a:spcPts val="6019"/>
              </a:lnSpc>
              <a:buAutoNum type="arabicPeriod"/>
            </a:pPr>
            <a:r>
              <a:rPr lang="en-US" sz="4299">
                <a:solidFill>
                  <a:srgbClr val="000000"/>
                </a:solidFill>
                <a:latin typeface="Poppins Light"/>
              </a:rPr>
              <a:t>College Admissions Process</a:t>
            </a:r>
          </a:p>
          <a:p>
            <a:pPr marL="1856732" lvl="2" indent="-618911">
              <a:lnSpc>
                <a:spcPts val="6019"/>
              </a:lnSpc>
              <a:buAutoNum type="alphaLcPeriod"/>
            </a:pPr>
            <a:r>
              <a:rPr lang="en-US" sz="4299">
                <a:solidFill>
                  <a:srgbClr val="000000"/>
                </a:solidFill>
                <a:latin typeface="Poppins Light"/>
              </a:rPr>
              <a:t>College Search Process  </a:t>
            </a:r>
          </a:p>
          <a:p>
            <a:pPr marL="1856732" lvl="2" indent="-618911">
              <a:lnSpc>
                <a:spcPts val="6019"/>
              </a:lnSpc>
              <a:buAutoNum type="alphaLcPeriod"/>
            </a:pPr>
            <a:r>
              <a:rPr lang="en-US" sz="4299">
                <a:solidFill>
                  <a:srgbClr val="000000"/>
                </a:solidFill>
                <a:latin typeface="Poppins Light"/>
              </a:rPr>
              <a:t>Types of Applications</a:t>
            </a:r>
          </a:p>
          <a:p>
            <a:pPr marL="1856732" lvl="2" indent="-618911">
              <a:lnSpc>
                <a:spcPts val="6019"/>
              </a:lnSpc>
              <a:buAutoNum type="alphaLcPeriod"/>
            </a:pPr>
            <a:r>
              <a:rPr lang="en-US" sz="4299">
                <a:solidFill>
                  <a:srgbClr val="000000"/>
                </a:solidFill>
                <a:latin typeface="Poppins Light"/>
              </a:rPr>
              <a:t>SAT &amp; ACT</a:t>
            </a:r>
          </a:p>
          <a:p>
            <a:pPr marL="1856732" lvl="2" indent="-618911">
              <a:lnSpc>
                <a:spcPts val="6019"/>
              </a:lnSpc>
              <a:buAutoNum type="alphaLcPeriod"/>
            </a:pPr>
            <a:r>
              <a:rPr lang="en-US" sz="4299">
                <a:solidFill>
                  <a:srgbClr val="000000"/>
                </a:solidFill>
                <a:latin typeface="Poppins Light"/>
              </a:rPr>
              <a:t>Counselor/Teacher Recommendations</a:t>
            </a:r>
          </a:p>
          <a:p>
            <a:pPr marL="1856732" lvl="2" indent="-618911">
              <a:lnSpc>
                <a:spcPts val="6019"/>
              </a:lnSpc>
              <a:buAutoNum type="alphaLcPeriod"/>
            </a:pPr>
            <a:r>
              <a:rPr lang="en-US" sz="4299">
                <a:solidFill>
                  <a:srgbClr val="000000"/>
                </a:solidFill>
                <a:latin typeface="Poppins Light"/>
              </a:rPr>
              <a:t>College Essay</a:t>
            </a:r>
          </a:p>
          <a:p>
            <a:pPr marL="1856732" lvl="2" indent="-618911">
              <a:lnSpc>
                <a:spcPts val="6019"/>
              </a:lnSpc>
              <a:buAutoNum type="alphaLcPeriod"/>
            </a:pPr>
            <a:r>
              <a:rPr lang="en-US" sz="4299">
                <a:solidFill>
                  <a:srgbClr val="000000"/>
                </a:solidFill>
                <a:latin typeface="Poppins Light"/>
              </a:rPr>
              <a:t>Junior &amp; Senior Year Timelines</a:t>
            </a:r>
          </a:p>
          <a:p>
            <a:pPr marL="928366" lvl="1" indent="-464183">
              <a:lnSpc>
                <a:spcPts val="6019"/>
              </a:lnSpc>
              <a:buAutoNum type="arabicPeriod"/>
            </a:pPr>
            <a:r>
              <a:rPr lang="en-US" sz="4299">
                <a:solidFill>
                  <a:srgbClr val="000000"/>
                </a:solidFill>
                <a:latin typeface="Poppins Light"/>
              </a:rPr>
              <a:t>Joining the Workforce </a:t>
            </a:r>
          </a:p>
          <a:p>
            <a:pPr marL="928366" lvl="1" indent="-464183">
              <a:lnSpc>
                <a:spcPts val="6019"/>
              </a:lnSpc>
              <a:buAutoNum type="arabicPeriod"/>
            </a:pPr>
            <a:r>
              <a:rPr lang="en-US" sz="4299">
                <a:solidFill>
                  <a:srgbClr val="000000"/>
                </a:solidFill>
                <a:latin typeface="Poppins Light"/>
              </a:rPr>
              <a:t>Apprenticeships/Trade Schools</a:t>
            </a:r>
          </a:p>
          <a:p>
            <a:pPr marL="928366" lvl="1" indent="-464183">
              <a:lnSpc>
                <a:spcPts val="6019"/>
              </a:lnSpc>
              <a:buAutoNum type="arabicPeriod"/>
            </a:pPr>
            <a:r>
              <a:rPr lang="en-US" sz="4299">
                <a:solidFill>
                  <a:srgbClr val="000000"/>
                </a:solidFill>
                <a:latin typeface="Poppins Light"/>
              </a:rPr>
              <a:t>Military Options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4" name="Freeform 4"/>
          <p:cNvSpPr/>
          <p:nvPr/>
        </p:nvSpPr>
        <p:spPr>
          <a:xfrm rot="-583269">
            <a:off x="15455310" y="8262439"/>
            <a:ext cx="2715128" cy="2320200"/>
          </a:xfrm>
          <a:custGeom>
            <a:avLst/>
            <a:gdLst/>
            <a:ahLst/>
            <a:cxnLst/>
            <a:rect l="l" t="t" r="r" b="b"/>
            <a:pathLst>
              <a:path w="2715128" h="2320200">
                <a:moveTo>
                  <a:pt x="0" y="0"/>
                </a:moveTo>
                <a:lnTo>
                  <a:pt x="2715128" y="0"/>
                </a:lnTo>
                <a:lnTo>
                  <a:pt x="2715128" y="2320200"/>
                </a:lnTo>
                <a:lnTo>
                  <a:pt x="0" y="23202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0" y="0"/>
            <a:ext cx="2786692" cy="1798683"/>
          </a:xfrm>
          <a:custGeom>
            <a:avLst/>
            <a:gdLst/>
            <a:ahLst/>
            <a:cxnLst/>
            <a:rect l="l" t="t" r="r" b="b"/>
            <a:pathLst>
              <a:path w="2786692" h="1798683">
                <a:moveTo>
                  <a:pt x="0" y="0"/>
                </a:moveTo>
                <a:lnTo>
                  <a:pt x="2786692" y="0"/>
                </a:lnTo>
                <a:lnTo>
                  <a:pt x="2786692" y="1798683"/>
                </a:lnTo>
                <a:lnTo>
                  <a:pt x="0" y="17986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644250">
            <a:off x="16040100" y="33208"/>
            <a:ext cx="3003211" cy="2255139"/>
          </a:xfrm>
          <a:custGeom>
            <a:avLst/>
            <a:gdLst/>
            <a:ahLst/>
            <a:cxnLst/>
            <a:rect l="l" t="t" r="r" b="b"/>
            <a:pathLst>
              <a:path w="3003211" h="2255139">
                <a:moveTo>
                  <a:pt x="0" y="0"/>
                </a:moveTo>
                <a:lnTo>
                  <a:pt x="3003212" y="0"/>
                </a:lnTo>
                <a:lnTo>
                  <a:pt x="3003212" y="2255138"/>
                </a:lnTo>
                <a:lnTo>
                  <a:pt x="0" y="22551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7" name="Group 7"/>
          <p:cNvGrpSpPr/>
          <p:nvPr/>
        </p:nvGrpSpPr>
        <p:grpSpPr>
          <a:xfrm>
            <a:off x="2952163" y="9592442"/>
            <a:ext cx="169903" cy="16990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9" name="Group 9"/>
          <p:cNvGrpSpPr/>
          <p:nvPr/>
        </p:nvGrpSpPr>
        <p:grpSpPr>
          <a:xfrm>
            <a:off x="340456" y="5566141"/>
            <a:ext cx="169903" cy="16990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11" name="Group 11"/>
          <p:cNvGrpSpPr/>
          <p:nvPr/>
        </p:nvGrpSpPr>
        <p:grpSpPr>
          <a:xfrm>
            <a:off x="12613180" y="518646"/>
            <a:ext cx="169903" cy="169903"/>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4975"/>
            </a:solidFill>
          </p:spPr>
        </p:sp>
      </p:grpSp>
      <p:grpSp>
        <p:nvGrpSpPr>
          <p:cNvPr id="13" name="Group 13"/>
          <p:cNvGrpSpPr/>
          <p:nvPr/>
        </p:nvGrpSpPr>
        <p:grpSpPr>
          <a:xfrm>
            <a:off x="15109013" y="433695"/>
            <a:ext cx="169903" cy="169903"/>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15" name="Group 15"/>
          <p:cNvGrpSpPr/>
          <p:nvPr/>
        </p:nvGrpSpPr>
        <p:grpSpPr>
          <a:xfrm>
            <a:off x="510358" y="7805535"/>
            <a:ext cx="169903" cy="169903"/>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4975"/>
            </a:solidFill>
          </p:spPr>
        </p:sp>
      </p:grpSp>
      <p:grpSp>
        <p:nvGrpSpPr>
          <p:cNvPr id="17" name="Group 17"/>
          <p:cNvGrpSpPr/>
          <p:nvPr/>
        </p:nvGrpSpPr>
        <p:grpSpPr>
          <a:xfrm>
            <a:off x="17541706" y="4174635"/>
            <a:ext cx="169903" cy="169903"/>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19" name="Group 19"/>
          <p:cNvGrpSpPr/>
          <p:nvPr/>
        </p:nvGrpSpPr>
        <p:grpSpPr>
          <a:xfrm>
            <a:off x="4435356" y="603597"/>
            <a:ext cx="169903" cy="169903"/>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21" name="Group 21"/>
          <p:cNvGrpSpPr/>
          <p:nvPr/>
        </p:nvGrpSpPr>
        <p:grpSpPr>
          <a:xfrm>
            <a:off x="6564897" y="348743"/>
            <a:ext cx="169903" cy="169903"/>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23" name="Group 23"/>
          <p:cNvGrpSpPr/>
          <p:nvPr/>
        </p:nvGrpSpPr>
        <p:grpSpPr>
          <a:xfrm>
            <a:off x="5972977" y="9762345"/>
            <a:ext cx="169903" cy="169903"/>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25" name="Group 25"/>
          <p:cNvGrpSpPr/>
          <p:nvPr/>
        </p:nvGrpSpPr>
        <p:grpSpPr>
          <a:xfrm>
            <a:off x="9764653" y="603597"/>
            <a:ext cx="169903" cy="169903"/>
            <a:chOff x="0" y="0"/>
            <a:chExt cx="6350000" cy="6350000"/>
          </a:xfrm>
        </p:grpSpPr>
        <p:sp>
          <p:nvSpPr>
            <p:cNvPr id="26" name="Freeform 2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27" name="Group 27"/>
          <p:cNvGrpSpPr/>
          <p:nvPr/>
        </p:nvGrpSpPr>
        <p:grpSpPr>
          <a:xfrm>
            <a:off x="17456754" y="9422539"/>
            <a:ext cx="169903" cy="169903"/>
            <a:chOff x="0" y="0"/>
            <a:chExt cx="6350000" cy="6350000"/>
          </a:xfrm>
        </p:grpSpPr>
        <p:sp>
          <p:nvSpPr>
            <p:cNvPr id="28" name="Freeform 2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29" name="Group 29"/>
          <p:cNvGrpSpPr/>
          <p:nvPr/>
        </p:nvGrpSpPr>
        <p:grpSpPr>
          <a:xfrm>
            <a:off x="17711608" y="6451966"/>
            <a:ext cx="169903" cy="169903"/>
            <a:chOff x="0" y="0"/>
            <a:chExt cx="6350000" cy="6350000"/>
          </a:xfrm>
        </p:grpSpPr>
        <p:sp>
          <p:nvSpPr>
            <p:cNvPr id="30" name="Freeform 3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31" name="Group 31"/>
          <p:cNvGrpSpPr/>
          <p:nvPr/>
        </p:nvGrpSpPr>
        <p:grpSpPr>
          <a:xfrm>
            <a:off x="14619630" y="9592442"/>
            <a:ext cx="169903" cy="169903"/>
            <a:chOff x="0" y="0"/>
            <a:chExt cx="6350000" cy="6350000"/>
          </a:xfrm>
        </p:grpSpPr>
        <p:sp>
          <p:nvSpPr>
            <p:cNvPr id="32" name="Freeform 3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sp>
        <p:nvSpPr>
          <p:cNvPr id="33" name="TextBox 33"/>
          <p:cNvSpPr txBox="1"/>
          <p:nvPr/>
        </p:nvSpPr>
        <p:spPr>
          <a:xfrm>
            <a:off x="1028700" y="895350"/>
            <a:ext cx="16230600" cy="1226820"/>
          </a:xfrm>
          <a:prstGeom prst="rect">
            <a:avLst/>
          </a:prstGeom>
        </p:spPr>
        <p:txBody>
          <a:bodyPr lIns="0" tIns="0" rIns="0" bIns="0" rtlCol="0" anchor="t">
            <a:spAutoFit/>
          </a:bodyPr>
          <a:lstStyle/>
          <a:p>
            <a:pPr algn="ctr">
              <a:lnSpc>
                <a:spcPts val="10080"/>
              </a:lnSpc>
            </a:pPr>
            <a:r>
              <a:rPr lang="en-US" sz="7200">
                <a:solidFill>
                  <a:srgbClr val="000000"/>
                </a:solidFill>
                <a:latin typeface="Genty Sans"/>
              </a:rPr>
              <a:t>College Options</a:t>
            </a:r>
          </a:p>
        </p:txBody>
      </p:sp>
      <p:sp>
        <p:nvSpPr>
          <p:cNvPr id="34" name="TextBox 34"/>
          <p:cNvSpPr txBox="1"/>
          <p:nvPr/>
        </p:nvSpPr>
        <p:spPr>
          <a:xfrm>
            <a:off x="1028700" y="2141220"/>
            <a:ext cx="16230600" cy="6590347"/>
          </a:xfrm>
          <a:prstGeom prst="rect">
            <a:avLst/>
          </a:prstGeom>
        </p:spPr>
        <p:txBody>
          <a:bodyPr lIns="0" tIns="0" rIns="0" bIns="0" rtlCol="0" anchor="t">
            <a:spAutoFit/>
          </a:bodyPr>
          <a:lstStyle/>
          <a:p>
            <a:pPr marL="777240" lvl="1" indent="-388620">
              <a:lnSpc>
                <a:spcPts val="5040"/>
              </a:lnSpc>
              <a:buFont typeface="Arial"/>
              <a:buChar char="•"/>
            </a:pPr>
            <a:r>
              <a:rPr lang="en-US" sz="3600">
                <a:solidFill>
                  <a:srgbClr val="000000"/>
                </a:solidFill>
                <a:latin typeface="Poppins Light"/>
              </a:rPr>
              <a:t>Public and Private colleges</a:t>
            </a:r>
          </a:p>
          <a:p>
            <a:pPr marL="777240" lvl="1" indent="-388620">
              <a:lnSpc>
                <a:spcPts val="5040"/>
              </a:lnSpc>
              <a:buFont typeface="Arial"/>
              <a:buChar char="•"/>
            </a:pPr>
            <a:r>
              <a:rPr lang="en-US" sz="3600">
                <a:solidFill>
                  <a:srgbClr val="000000"/>
                </a:solidFill>
                <a:latin typeface="Poppins Light"/>
              </a:rPr>
              <a:t>4-year and 2-year colleges</a:t>
            </a:r>
          </a:p>
          <a:p>
            <a:pPr marL="777240" lvl="1" indent="-388620">
              <a:lnSpc>
                <a:spcPts val="5040"/>
              </a:lnSpc>
              <a:buFont typeface="Arial"/>
              <a:buChar char="•"/>
            </a:pPr>
            <a:r>
              <a:rPr lang="en-US" sz="3600">
                <a:solidFill>
                  <a:srgbClr val="000000"/>
                </a:solidFill>
                <a:latin typeface="Poppins Light"/>
              </a:rPr>
              <a:t>Liberal Arts colleges</a:t>
            </a:r>
          </a:p>
          <a:p>
            <a:pPr marL="777240" lvl="1" indent="-388620">
              <a:lnSpc>
                <a:spcPts val="5040"/>
              </a:lnSpc>
              <a:buFont typeface="Arial"/>
              <a:buChar char="•"/>
            </a:pPr>
            <a:r>
              <a:rPr lang="en-US" sz="3600">
                <a:solidFill>
                  <a:srgbClr val="000000"/>
                </a:solidFill>
                <a:latin typeface="Poppins Light"/>
              </a:rPr>
              <a:t>Community colleges</a:t>
            </a:r>
          </a:p>
          <a:p>
            <a:pPr marL="777240" lvl="1" indent="-388620">
              <a:lnSpc>
                <a:spcPts val="5040"/>
              </a:lnSpc>
              <a:buFont typeface="Arial"/>
              <a:buChar char="•"/>
            </a:pPr>
            <a:r>
              <a:rPr lang="en-US" sz="3600">
                <a:solidFill>
                  <a:srgbClr val="000000"/>
                </a:solidFill>
                <a:latin typeface="Poppins Light"/>
              </a:rPr>
              <a:t>Vocational-Technical and Career colleges</a:t>
            </a:r>
          </a:p>
          <a:p>
            <a:pPr marL="777240" lvl="1" indent="-388620">
              <a:lnSpc>
                <a:spcPts val="5040"/>
              </a:lnSpc>
              <a:buFont typeface="Arial"/>
              <a:buChar char="•"/>
            </a:pPr>
            <a:r>
              <a:rPr lang="en-US" sz="3600">
                <a:solidFill>
                  <a:srgbClr val="000000"/>
                </a:solidFill>
                <a:latin typeface="Poppins Light"/>
              </a:rPr>
              <a:t>Colleges with a Special Focus</a:t>
            </a:r>
          </a:p>
          <a:p>
            <a:pPr marL="777240" lvl="1" indent="-388620">
              <a:lnSpc>
                <a:spcPts val="5040"/>
              </a:lnSpc>
              <a:buFont typeface="Arial"/>
              <a:buChar char="•"/>
            </a:pPr>
            <a:r>
              <a:rPr lang="en-US" sz="3600">
                <a:solidFill>
                  <a:srgbClr val="000000"/>
                </a:solidFill>
                <a:latin typeface="Poppins Light"/>
              </a:rPr>
              <a:t>Military Service Academies (Click </a:t>
            </a:r>
            <a:r>
              <a:rPr lang="en-US" sz="3600" u="sng">
                <a:solidFill>
                  <a:srgbClr val="006BCB"/>
                </a:solidFill>
                <a:latin typeface="Poppins Light"/>
                <a:hlinkClick r:id="rId9" tooltip="https://www.cbsd.org/Page/50858"/>
              </a:rPr>
              <a:t>Here</a:t>
            </a:r>
            <a:r>
              <a:rPr lang="en-US" sz="3600" u="sng">
                <a:solidFill>
                  <a:srgbClr val="000000"/>
                </a:solidFill>
                <a:latin typeface="Poppins Light"/>
              </a:rPr>
              <a:t> </a:t>
            </a:r>
            <a:r>
              <a:rPr lang="en-US" sz="3600">
                <a:solidFill>
                  <a:srgbClr val="000000"/>
                </a:solidFill>
                <a:latin typeface="Poppins Light"/>
              </a:rPr>
              <a:t>for information)</a:t>
            </a:r>
          </a:p>
          <a:p>
            <a:pPr>
              <a:lnSpc>
                <a:spcPts val="5040"/>
              </a:lnSpc>
            </a:pPr>
            <a:endParaRPr lang="en-US" sz="3600">
              <a:solidFill>
                <a:srgbClr val="000000"/>
              </a:solidFill>
              <a:latin typeface="Poppins Light"/>
            </a:endParaRPr>
          </a:p>
          <a:p>
            <a:pPr algn="ctr">
              <a:lnSpc>
                <a:spcPts val="5040"/>
              </a:lnSpc>
            </a:pPr>
            <a:r>
              <a:rPr lang="en-US" sz="3600">
                <a:solidFill>
                  <a:srgbClr val="000000"/>
                </a:solidFill>
                <a:latin typeface="Poppins Light"/>
              </a:rPr>
              <a:t>Click </a:t>
            </a:r>
            <a:r>
              <a:rPr lang="en-US" sz="3600" u="sng">
                <a:solidFill>
                  <a:srgbClr val="006BCB"/>
                </a:solidFill>
                <a:latin typeface="Poppins Light"/>
                <a:hlinkClick r:id="rId10" tooltip="https://blog.collegeboard.org/what-are-different-types-colleges"/>
              </a:rPr>
              <a:t>Here</a:t>
            </a:r>
            <a:r>
              <a:rPr lang="en-US" sz="3600" u="sng">
                <a:solidFill>
                  <a:srgbClr val="000000"/>
                </a:solidFill>
                <a:latin typeface="Poppins Light"/>
                <a:hlinkClick r:id="rId10" tooltip="https://blog.collegeboard.org/what-are-different-types-colleges"/>
              </a:rPr>
              <a:t> </a:t>
            </a:r>
            <a:r>
              <a:rPr lang="en-US" sz="3600">
                <a:solidFill>
                  <a:srgbClr val="000000"/>
                </a:solidFill>
                <a:latin typeface="Poppins Light"/>
              </a:rPr>
              <a:t>to see the difference between each of these options</a:t>
            </a:r>
          </a:p>
          <a:p>
            <a:pPr algn="ctr">
              <a:lnSpc>
                <a:spcPts val="5040"/>
              </a:lnSpc>
            </a:pPr>
            <a:r>
              <a:rPr lang="en-US" sz="3600">
                <a:solidFill>
                  <a:srgbClr val="000000"/>
                </a:solidFill>
                <a:latin typeface="Poppins Light"/>
              </a:rPr>
              <a:t>Click </a:t>
            </a:r>
            <a:r>
              <a:rPr lang="en-US" sz="3600" u="sng">
                <a:solidFill>
                  <a:srgbClr val="006BCB"/>
                </a:solidFill>
                <a:latin typeface="Poppins Light"/>
                <a:hlinkClick r:id="rId11" tooltip="https://www.youtube.com/watch?v=CG4U-Eysrfw"/>
              </a:rPr>
              <a:t>Here </a:t>
            </a:r>
            <a:r>
              <a:rPr lang="en-US" sz="3600">
                <a:solidFill>
                  <a:srgbClr val="000000"/>
                </a:solidFill>
                <a:latin typeface="Poppins Light"/>
              </a:rPr>
              <a:t>for Advice on Navigating the College Admissions Process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4" name="Freeform 4"/>
          <p:cNvSpPr/>
          <p:nvPr/>
        </p:nvSpPr>
        <p:spPr>
          <a:xfrm rot="-583269">
            <a:off x="15455310" y="8262439"/>
            <a:ext cx="2715128" cy="2320200"/>
          </a:xfrm>
          <a:custGeom>
            <a:avLst/>
            <a:gdLst/>
            <a:ahLst/>
            <a:cxnLst/>
            <a:rect l="l" t="t" r="r" b="b"/>
            <a:pathLst>
              <a:path w="2715128" h="2320200">
                <a:moveTo>
                  <a:pt x="0" y="0"/>
                </a:moveTo>
                <a:lnTo>
                  <a:pt x="2715128" y="0"/>
                </a:lnTo>
                <a:lnTo>
                  <a:pt x="2715128" y="2320200"/>
                </a:lnTo>
                <a:lnTo>
                  <a:pt x="0" y="23202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0" y="0"/>
            <a:ext cx="2786692" cy="1798683"/>
          </a:xfrm>
          <a:custGeom>
            <a:avLst/>
            <a:gdLst/>
            <a:ahLst/>
            <a:cxnLst/>
            <a:rect l="l" t="t" r="r" b="b"/>
            <a:pathLst>
              <a:path w="2786692" h="1798683">
                <a:moveTo>
                  <a:pt x="0" y="0"/>
                </a:moveTo>
                <a:lnTo>
                  <a:pt x="2786692" y="0"/>
                </a:lnTo>
                <a:lnTo>
                  <a:pt x="2786692" y="1798683"/>
                </a:lnTo>
                <a:lnTo>
                  <a:pt x="0" y="17986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644250">
            <a:off x="16040100" y="33208"/>
            <a:ext cx="3003211" cy="2255139"/>
          </a:xfrm>
          <a:custGeom>
            <a:avLst/>
            <a:gdLst/>
            <a:ahLst/>
            <a:cxnLst/>
            <a:rect l="l" t="t" r="r" b="b"/>
            <a:pathLst>
              <a:path w="3003211" h="2255139">
                <a:moveTo>
                  <a:pt x="0" y="0"/>
                </a:moveTo>
                <a:lnTo>
                  <a:pt x="3003212" y="0"/>
                </a:lnTo>
                <a:lnTo>
                  <a:pt x="3003212" y="2255138"/>
                </a:lnTo>
                <a:lnTo>
                  <a:pt x="0" y="22551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7" name="Group 7"/>
          <p:cNvGrpSpPr/>
          <p:nvPr/>
        </p:nvGrpSpPr>
        <p:grpSpPr>
          <a:xfrm>
            <a:off x="2952163" y="9592442"/>
            <a:ext cx="169903" cy="16990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9" name="Group 9"/>
          <p:cNvGrpSpPr/>
          <p:nvPr/>
        </p:nvGrpSpPr>
        <p:grpSpPr>
          <a:xfrm>
            <a:off x="340456" y="5566141"/>
            <a:ext cx="169903" cy="16990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11" name="Group 11"/>
          <p:cNvGrpSpPr/>
          <p:nvPr/>
        </p:nvGrpSpPr>
        <p:grpSpPr>
          <a:xfrm>
            <a:off x="12613180" y="518646"/>
            <a:ext cx="169903" cy="169903"/>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4975"/>
            </a:solidFill>
          </p:spPr>
        </p:sp>
      </p:grpSp>
      <p:grpSp>
        <p:nvGrpSpPr>
          <p:cNvPr id="13" name="Group 13"/>
          <p:cNvGrpSpPr/>
          <p:nvPr/>
        </p:nvGrpSpPr>
        <p:grpSpPr>
          <a:xfrm>
            <a:off x="15109013" y="433695"/>
            <a:ext cx="169903" cy="169903"/>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15" name="Group 15"/>
          <p:cNvGrpSpPr/>
          <p:nvPr/>
        </p:nvGrpSpPr>
        <p:grpSpPr>
          <a:xfrm>
            <a:off x="510358" y="7805535"/>
            <a:ext cx="169903" cy="169903"/>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4975"/>
            </a:solidFill>
          </p:spPr>
        </p:sp>
      </p:grpSp>
      <p:grpSp>
        <p:nvGrpSpPr>
          <p:cNvPr id="17" name="Group 17"/>
          <p:cNvGrpSpPr/>
          <p:nvPr/>
        </p:nvGrpSpPr>
        <p:grpSpPr>
          <a:xfrm>
            <a:off x="17541706" y="4174635"/>
            <a:ext cx="169903" cy="169903"/>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19" name="Group 19"/>
          <p:cNvGrpSpPr/>
          <p:nvPr/>
        </p:nvGrpSpPr>
        <p:grpSpPr>
          <a:xfrm>
            <a:off x="4435356" y="603597"/>
            <a:ext cx="169903" cy="169903"/>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21" name="Group 21"/>
          <p:cNvGrpSpPr/>
          <p:nvPr/>
        </p:nvGrpSpPr>
        <p:grpSpPr>
          <a:xfrm>
            <a:off x="6564897" y="348743"/>
            <a:ext cx="169903" cy="169903"/>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23" name="Group 23"/>
          <p:cNvGrpSpPr/>
          <p:nvPr/>
        </p:nvGrpSpPr>
        <p:grpSpPr>
          <a:xfrm>
            <a:off x="5972977" y="9762345"/>
            <a:ext cx="169903" cy="169903"/>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25" name="Group 25"/>
          <p:cNvGrpSpPr/>
          <p:nvPr/>
        </p:nvGrpSpPr>
        <p:grpSpPr>
          <a:xfrm>
            <a:off x="9764653" y="603597"/>
            <a:ext cx="169903" cy="169903"/>
            <a:chOff x="0" y="0"/>
            <a:chExt cx="6350000" cy="6350000"/>
          </a:xfrm>
        </p:grpSpPr>
        <p:sp>
          <p:nvSpPr>
            <p:cNvPr id="26" name="Freeform 2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27" name="Group 27"/>
          <p:cNvGrpSpPr/>
          <p:nvPr/>
        </p:nvGrpSpPr>
        <p:grpSpPr>
          <a:xfrm>
            <a:off x="17456754" y="9422539"/>
            <a:ext cx="169903" cy="169903"/>
            <a:chOff x="0" y="0"/>
            <a:chExt cx="6350000" cy="6350000"/>
          </a:xfrm>
        </p:grpSpPr>
        <p:sp>
          <p:nvSpPr>
            <p:cNvPr id="28" name="Freeform 2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29" name="Group 29"/>
          <p:cNvGrpSpPr/>
          <p:nvPr/>
        </p:nvGrpSpPr>
        <p:grpSpPr>
          <a:xfrm>
            <a:off x="17711608" y="6451966"/>
            <a:ext cx="169903" cy="169903"/>
            <a:chOff x="0" y="0"/>
            <a:chExt cx="6350000" cy="6350000"/>
          </a:xfrm>
        </p:grpSpPr>
        <p:sp>
          <p:nvSpPr>
            <p:cNvPr id="30" name="Freeform 3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31" name="Group 31"/>
          <p:cNvGrpSpPr/>
          <p:nvPr/>
        </p:nvGrpSpPr>
        <p:grpSpPr>
          <a:xfrm>
            <a:off x="14619630" y="9592442"/>
            <a:ext cx="169903" cy="169903"/>
            <a:chOff x="0" y="0"/>
            <a:chExt cx="6350000" cy="6350000"/>
          </a:xfrm>
        </p:grpSpPr>
        <p:sp>
          <p:nvSpPr>
            <p:cNvPr id="32" name="Freeform 3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sp>
        <p:nvSpPr>
          <p:cNvPr id="33" name="TextBox 33"/>
          <p:cNvSpPr txBox="1"/>
          <p:nvPr/>
        </p:nvSpPr>
        <p:spPr>
          <a:xfrm>
            <a:off x="1028700" y="895350"/>
            <a:ext cx="16230600" cy="1226820"/>
          </a:xfrm>
          <a:prstGeom prst="rect">
            <a:avLst/>
          </a:prstGeom>
        </p:spPr>
        <p:txBody>
          <a:bodyPr lIns="0" tIns="0" rIns="0" bIns="0" rtlCol="0" anchor="t">
            <a:spAutoFit/>
          </a:bodyPr>
          <a:lstStyle/>
          <a:p>
            <a:pPr algn="ctr">
              <a:lnSpc>
                <a:spcPts val="10080"/>
              </a:lnSpc>
            </a:pPr>
            <a:r>
              <a:rPr lang="en-US" sz="7200">
                <a:solidFill>
                  <a:srgbClr val="000000"/>
                </a:solidFill>
                <a:latin typeface="Genty Sans"/>
              </a:rPr>
              <a:t>Your Considerations</a:t>
            </a:r>
          </a:p>
        </p:txBody>
      </p:sp>
      <p:sp>
        <p:nvSpPr>
          <p:cNvPr id="34" name="TextBox 34"/>
          <p:cNvSpPr txBox="1"/>
          <p:nvPr/>
        </p:nvSpPr>
        <p:spPr>
          <a:xfrm>
            <a:off x="1028700" y="2141220"/>
            <a:ext cx="7552579" cy="7228522"/>
          </a:xfrm>
          <a:prstGeom prst="rect">
            <a:avLst/>
          </a:prstGeom>
        </p:spPr>
        <p:txBody>
          <a:bodyPr lIns="0" tIns="0" rIns="0" bIns="0" rtlCol="0" anchor="t">
            <a:spAutoFit/>
          </a:bodyPr>
          <a:lstStyle/>
          <a:p>
            <a:pPr marL="777240" lvl="1" indent="-388620">
              <a:lnSpc>
                <a:spcPts val="5040"/>
              </a:lnSpc>
              <a:buFont typeface="Arial"/>
              <a:buChar char="•"/>
            </a:pPr>
            <a:r>
              <a:rPr lang="en-US" sz="3600">
                <a:solidFill>
                  <a:srgbClr val="000000"/>
                </a:solidFill>
                <a:latin typeface="Poppins Light"/>
              </a:rPr>
              <a:t>Admissions standards; selectivity &amp; criteria​</a:t>
            </a:r>
          </a:p>
          <a:p>
            <a:pPr marL="777240" lvl="1" indent="-388620">
              <a:lnSpc>
                <a:spcPts val="5040"/>
              </a:lnSpc>
              <a:buFont typeface="Arial"/>
              <a:buChar char="•"/>
            </a:pPr>
            <a:r>
              <a:rPr lang="en-US" sz="3600">
                <a:solidFill>
                  <a:srgbClr val="000000"/>
                </a:solidFill>
                <a:latin typeface="Poppins Light"/>
              </a:rPr>
              <a:t>Tuition, room, board and fees​</a:t>
            </a:r>
          </a:p>
          <a:p>
            <a:pPr marL="777240" lvl="1" indent="-388620">
              <a:lnSpc>
                <a:spcPts val="5040"/>
              </a:lnSpc>
              <a:buFont typeface="Arial"/>
              <a:buChar char="•"/>
            </a:pPr>
            <a:r>
              <a:rPr lang="en-US" sz="3600">
                <a:solidFill>
                  <a:srgbClr val="000000"/>
                </a:solidFill>
                <a:latin typeface="Poppins Light"/>
              </a:rPr>
              <a:t>Enrollment- undergraduate &amp; graduate​</a:t>
            </a:r>
          </a:p>
          <a:p>
            <a:pPr marL="777240" lvl="1" indent="-388620">
              <a:lnSpc>
                <a:spcPts val="5040"/>
              </a:lnSpc>
              <a:buFont typeface="Arial"/>
              <a:buChar char="•"/>
            </a:pPr>
            <a:r>
              <a:rPr lang="en-US" sz="3600">
                <a:solidFill>
                  <a:srgbClr val="000000"/>
                </a:solidFill>
                <a:latin typeface="Poppins Light"/>
              </a:rPr>
              <a:t>Average class size​</a:t>
            </a:r>
          </a:p>
          <a:p>
            <a:pPr marL="777240" lvl="1" indent="-388620">
              <a:lnSpc>
                <a:spcPts val="5040"/>
              </a:lnSpc>
              <a:buFont typeface="Arial"/>
              <a:buChar char="•"/>
            </a:pPr>
            <a:r>
              <a:rPr lang="en-US" sz="3600">
                <a:solidFill>
                  <a:srgbClr val="000000"/>
                </a:solidFill>
                <a:latin typeface="Poppins Light"/>
              </a:rPr>
              <a:t>Geographic location/size of community​</a:t>
            </a:r>
          </a:p>
          <a:p>
            <a:pPr marL="777240" lvl="1" indent="-388620">
              <a:lnSpc>
                <a:spcPts val="5040"/>
              </a:lnSpc>
              <a:buFont typeface="Arial"/>
              <a:buChar char="•"/>
            </a:pPr>
            <a:r>
              <a:rPr lang="en-US" sz="3600">
                <a:solidFill>
                  <a:srgbClr val="000000"/>
                </a:solidFill>
                <a:latin typeface="Poppins Light"/>
              </a:rPr>
              <a:t>Career Services​</a:t>
            </a:r>
          </a:p>
          <a:p>
            <a:pPr marL="777240" lvl="1" indent="-388620">
              <a:lnSpc>
                <a:spcPts val="5040"/>
              </a:lnSpc>
              <a:buFont typeface="Arial"/>
              <a:buChar char="•"/>
            </a:pPr>
            <a:r>
              <a:rPr lang="en-US" sz="3600">
                <a:solidFill>
                  <a:srgbClr val="000000"/>
                </a:solidFill>
                <a:latin typeface="Poppins Light"/>
              </a:rPr>
              <a:t>Distance from home​</a:t>
            </a:r>
          </a:p>
          <a:p>
            <a:pPr algn="l">
              <a:lnSpc>
                <a:spcPts val="5040"/>
              </a:lnSpc>
            </a:pPr>
            <a:endParaRPr lang="en-US" sz="3600">
              <a:solidFill>
                <a:srgbClr val="000000"/>
              </a:solidFill>
              <a:latin typeface="Poppins Light"/>
            </a:endParaRPr>
          </a:p>
        </p:txBody>
      </p:sp>
      <p:sp>
        <p:nvSpPr>
          <p:cNvPr id="35" name="TextBox 35"/>
          <p:cNvSpPr txBox="1"/>
          <p:nvPr/>
        </p:nvSpPr>
        <p:spPr>
          <a:xfrm>
            <a:off x="8581279" y="2055495"/>
            <a:ext cx="8450018" cy="7261860"/>
          </a:xfrm>
          <a:prstGeom prst="rect">
            <a:avLst/>
          </a:prstGeom>
        </p:spPr>
        <p:txBody>
          <a:bodyPr lIns="0" tIns="0" rIns="0" bIns="0" rtlCol="0" anchor="t">
            <a:spAutoFit/>
          </a:bodyPr>
          <a:lstStyle/>
          <a:p>
            <a:pPr marL="777240" lvl="1" indent="-388620">
              <a:lnSpc>
                <a:spcPts val="5040"/>
              </a:lnSpc>
              <a:buFont typeface="Arial"/>
              <a:buChar char="•"/>
            </a:pPr>
            <a:r>
              <a:rPr lang="en-US" sz="3600">
                <a:solidFill>
                  <a:srgbClr val="000000"/>
                </a:solidFill>
                <a:latin typeface="Poppins Light"/>
              </a:rPr>
              <a:t>Athletics and extracurricular activities​</a:t>
            </a:r>
          </a:p>
          <a:p>
            <a:pPr marL="777240" lvl="1" indent="-388620">
              <a:lnSpc>
                <a:spcPts val="5040"/>
              </a:lnSpc>
              <a:buFont typeface="Arial"/>
              <a:buChar char="•"/>
            </a:pPr>
            <a:r>
              <a:rPr lang="en-US" sz="3600">
                <a:solidFill>
                  <a:srgbClr val="000000"/>
                </a:solidFill>
                <a:latin typeface="Poppins Light"/>
              </a:rPr>
              <a:t>Facilities &amp; housing​</a:t>
            </a:r>
          </a:p>
          <a:p>
            <a:pPr marL="777240" lvl="1" indent="-388620">
              <a:lnSpc>
                <a:spcPts val="5040"/>
              </a:lnSpc>
              <a:buFont typeface="Arial"/>
              <a:buChar char="•"/>
            </a:pPr>
            <a:r>
              <a:rPr lang="en-US" sz="3600">
                <a:solidFill>
                  <a:srgbClr val="000000"/>
                </a:solidFill>
                <a:latin typeface="Poppins Light"/>
              </a:rPr>
              <a:t>Average financial aid award​</a:t>
            </a:r>
          </a:p>
          <a:p>
            <a:pPr marL="777240" lvl="1" indent="-388620">
              <a:lnSpc>
                <a:spcPts val="5040"/>
              </a:lnSpc>
              <a:buFont typeface="Arial"/>
              <a:buChar char="•"/>
            </a:pPr>
            <a:r>
              <a:rPr lang="en-US" sz="3600">
                <a:solidFill>
                  <a:srgbClr val="000000"/>
                </a:solidFill>
                <a:latin typeface="Poppins Light"/>
              </a:rPr>
              <a:t>Technology integration​</a:t>
            </a:r>
          </a:p>
          <a:p>
            <a:pPr marL="777240" lvl="1" indent="-388620">
              <a:lnSpc>
                <a:spcPts val="5040"/>
              </a:lnSpc>
              <a:buFont typeface="Arial"/>
              <a:buChar char="•"/>
            </a:pPr>
            <a:r>
              <a:rPr lang="en-US" sz="3600">
                <a:solidFill>
                  <a:srgbClr val="000000"/>
                </a:solidFill>
                <a:latin typeface="Poppins Light"/>
              </a:rPr>
              <a:t>Diversity​</a:t>
            </a:r>
          </a:p>
          <a:p>
            <a:pPr marL="777240" lvl="1" indent="-388620">
              <a:lnSpc>
                <a:spcPts val="5040"/>
              </a:lnSpc>
              <a:buFont typeface="Arial"/>
              <a:buChar char="•"/>
            </a:pPr>
            <a:r>
              <a:rPr lang="en-US" sz="3600">
                <a:solidFill>
                  <a:srgbClr val="000000"/>
                </a:solidFill>
                <a:latin typeface="Poppins Light"/>
              </a:rPr>
              <a:t>Study Abroad​</a:t>
            </a:r>
          </a:p>
          <a:p>
            <a:pPr marL="777240" lvl="1" indent="-388620">
              <a:lnSpc>
                <a:spcPts val="5040"/>
              </a:lnSpc>
              <a:buFont typeface="Arial"/>
              <a:buChar char="•"/>
            </a:pPr>
            <a:r>
              <a:rPr lang="en-US" sz="3600">
                <a:solidFill>
                  <a:srgbClr val="000000"/>
                </a:solidFill>
                <a:latin typeface="Poppins Light"/>
              </a:rPr>
              <a:t>Advisory System/Counseling Services​</a:t>
            </a:r>
          </a:p>
          <a:p>
            <a:pPr marL="777240" lvl="1" indent="-388620">
              <a:lnSpc>
                <a:spcPts val="5040"/>
              </a:lnSpc>
              <a:buFont typeface="Arial"/>
              <a:buChar char="•"/>
            </a:pPr>
            <a:r>
              <a:rPr lang="en-US" sz="3600">
                <a:solidFill>
                  <a:srgbClr val="000000"/>
                </a:solidFill>
                <a:latin typeface="Poppins Light"/>
              </a:rPr>
              <a:t>Food</a:t>
            </a:r>
          </a:p>
          <a:p>
            <a:pPr algn="l">
              <a:lnSpc>
                <a:spcPts val="5040"/>
              </a:lnSpc>
            </a:pPr>
            <a:endParaRPr lang="en-US" sz="3600">
              <a:solidFill>
                <a:srgbClr val="000000"/>
              </a:solidFill>
              <a:latin typeface="Poppins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4" name="Freeform 4"/>
          <p:cNvSpPr/>
          <p:nvPr/>
        </p:nvSpPr>
        <p:spPr>
          <a:xfrm rot="-583269">
            <a:off x="15455310" y="8262439"/>
            <a:ext cx="2715128" cy="2320200"/>
          </a:xfrm>
          <a:custGeom>
            <a:avLst/>
            <a:gdLst/>
            <a:ahLst/>
            <a:cxnLst/>
            <a:rect l="l" t="t" r="r" b="b"/>
            <a:pathLst>
              <a:path w="2715128" h="2320200">
                <a:moveTo>
                  <a:pt x="0" y="0"/>
                </a:moveTo>
                <a:lnTo>
                  <a:pt x="2715128" y="0"/>
                </a:lnTo>
                <a:lnTo>
                  <a:pt x="2715128" y="2320200"/>
                </a:lnTo>
                <a:lnTo>
                  <a:pt x="0" y="23202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0" y="0"/>
            <a:ext cx="2786692" cy="1798683"/>
          </a:xfrm>
          <a:custGeom>
            <a:avLst/>
            <a:gdLst/>
            <a:ahLst/>
            <a:cxnLst/>
            <a:rect l="l" t="t" r="r" b="b"/>
            <a:pathLst>
              <a:path w="2786692" h="1798683">
                <a:moveTo>
                  <a:pt x="0" y="0"/>
                </a:moveTo>
                <a:lnTo>
                  <a:pt x="2786692" y="0"/>
                </a:lnTo>
                <a:lnTo>
                  <a:pt x="2786692" y="1798683"/>
                </a:lnTo>
                <a:lnTo>
                  <a:pt x="0" y="17986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644250">
            <a:off x="16040100" y="33208"/>
            <a:ext cx="3003211" cy="2255139"/>
          </a:xfrm>
          <a:custGeom>
            <a:avLst/>
            <a:gdLst/>
            <a:ahLst/>
            <a:cxnLst/>
            <a:rect l="l" t="t" r="r" b="b"/>
            <a:pathLst>
              <a:path w="3003211" h="2255139">
                <a:moveTo>
                  <a:pt x="0" y="0"/>
                </a:moveTo>
                <a:lnTo>
                  <a:pt x="3003212" y="0"/>
                </a:lnTo>
                <a:lnTo>
                  <a:pt x="3003212" y="2255138"/>
                </a:lnTo>
                <a:lnTo>
                  <a:pt x="0" y="22551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7" name="Group 7"/>
          <p:cNvGrpSpPr/>
          <p:nvPr/>
        </p:nvGrpSpPr>
        <p:grpSpPr>
          <a:xfrm>
            <a:off x="2952163" y="9592442"/>
            <a:ext cx="169903" cy="16990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9" name="Group 9"/>
          <p:cNvGrpSpPr/>
          <p:nvPr/>
        </p:nvGrpSpPr>
        <p:grpSpPr>
          <a:xfrm>
            <a:off x="340456" y="5566141"/>
            <a:ext cx="169903" cy="16990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11" name="Group 11"/>
          <p:cNvGrpSpPr/>
          <p:nvPr/>
        </p:nvGrpSpPr>
        <p:grpSpPr>
          <a:xfrm>
            <a:off x="12613180" y="518646"/>
            <a:ext cx="169903" cy="169903"/>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4975"/>
            </a:solidFill>
          </p:spPr>
        </p:sp>
      </p:grpSp>
      <p:grpSp>
        <p:nvGrpSpPr>
          <p:cNvPr id="13" name="Group 13"/>
          <p:cNvGrpSpPr/>
          <p:nvPr/>
        </p:nvGrpSpPr>
        <p:grpSpPr>
          <a:xfrm>
            <a:off x="15109013" y="433695"/>
            <a:ext cx="169903" cy="169903"/>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15" name="Group 15"/>
          <p:cNvGrpSpPr/>
          <p:nvPr/>
        </p:nvGrpSpPr>
        <p:grpSpPr>
          <a:xfrm>
            <a:off x="510358" y="7805535"/>
            <a:ext cx="169903" cy="169903"/>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4975"/>
            </a:solidFill>
          </p:spPr>
        </p:sp>
      </p:grpSp>
      <p:grpSp>
        <p:nvGrpSpPr>
          <p:cNvPr id="17" name="Group 17"/>
          <p:cNvGrpSpPr/>
          <p:nvPr/>
        </p:nvGrpSpPr>
        <p:grpSpPr>
          <a:xfrm>
            <a:off x="17541706" y="4174635"/>
            <a:ext cx="169903" cy="169903"/>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19" name="Group 19"/>
          <p:cNvGrpSpPr/>
          <p:nvPr/>
        </p:nvGrpSpPr>
        <p:grpSpPr>
          <a:xfrm>
            <a:off x="4435356" y="603597"/>
            <a:ext cx="169903" cy="169903"/>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21" name="Group 21"/>
          <p:cNvGrpSpPr/>
          <p:nvPr/>
        </p:nvGrpSpPr>
        <p:grpSpPr>
          <a:xfrm>
            <a:off x="6564897" y="348743"/>
            <a:ext cx="169903" cy="169903"/>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23" name="Group 23"/>
          <p:cNvGrpSpPr/>
          <p:nvPr/>
        </p:nvGrpSpPr>
        <p:grpSpPr>
          <a:xfrm>
            <a:off x="5972977" y="9762345"/>
            <a:ext cx="169903" cy="169903"/>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25" name="Group 25"/>
          <p:cNvGrpSpPr/>
          <p:nvPr/>
        </p:nvGrpSpPr>
        <p:grpSpPr>
          <a:xfrm>
            <a:off x="9764653" y="603597"/>
            <a:ext cx="169903" cy="169903"/>
            <a:chOff x="0" y="0"/>
            <a:chExt cx="6350000" cy="6350000"/>
          </a:xfrm>
        </p:grpSpPr>
        <p:sp>
          <p:nvSpPr>
            <p:cNvPr id="26" name="Freeform 2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27" name="Group 27"/>
          <p:cNvGrpSpPr/>
          <p:nvPr/>
        </p:nvGrpSpPr>
        <p:grpSpPr>
          <a:xfrm>
            <a:off x="17456754" y="9422539"/>
            <a:ext cx="169903" cy="169903"/>
            <a:chOff x="0" y="0"/>
            <a:chExt cx="6350000" cy="6350000"/>
          </a:xfrm>
        </p:grpSpPr>
        <p:sp>
          <p:nvSpPr>
            <p:cNvPr id="28" name="Freeform 2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29" name="Group 29"/>
          <p:cNvGrpSpPr/>
          <p:nvPr/>
        </p:nvGrpSpPr>
        <p:grpSpPr>
          <a:xfrm>
            <a:off x="17711608" y="6451966"/>
            <a:ext cx="169903" cy="169903"/>
            <a:chOff x="0" y="0"/>
            <a:chExt cx="6350000" cy="6350000"/>
          </a:xfrm>
        </p:grpSpPr>
        <p:sp>
          <p:nvSpPr>
            <p:cNvPr id="30" name="Freeform 3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31" name="Group 31"/>
          <p:cNvGrpSpPr/>
          <p:nvPr/>
        </p:nvGrpSpPr>
        <p:grpSpPr>
          <a:xfrm>
            <a:off x="14619630" y="9592442"/>
            <a:ext cx="169903" cy="169903"/>
            <a:chOff x="0" y="0"/>
            <a:chExt cx="6350000" cy="6350000"/>
          </a:xfrm>
        </p:grpSpPr>
        <p:sp>
          <p:nvSpPr>
            <p:cNvPr id="32" name="Freeform 3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sp>
        <p:nvSpPr>
          <p:cNvPr id="33" name="TextBox 33"/>
          <p:cNvSpPr txBox="1"/>
          <p:nvPr/>
        </p:nvSpPr>
        <p:spPr>
          <a:xfrm>
            <a:off x="1028700" y="895350"/>
            <a:ext cx="16230600" cy="1226820"/>
          </a:xfrm>
          <a:prstGeom prst="rect">
            <a:avLst/>
          </a:prstGeom>
        </p:spPr>
        <p:txBody>
          <a:bodyPr lIns="0" tIns="0" rIns="0" bIns="0" rtlCol="0" anchor="t">
            <a:spAutoFit/>
          </a:bodyPr>
          <a:lstStyle/>
          <a:p>
            <a:pPr algn="ctr">
              <a:lnSpc>
                <a:spcPts val="10080"/>
              </a:lnSpc>
            </a:pPr>
            <a:r>
              <a:rPr lang="en-US" sz="7200">
                <a:solidFill>
                  <a:srgbClr val="000000"/>
                </a:solidFill>
                <a:latin typeface="Genty Sans"/>
              </a:rPr>
              <a:t>Other Considerations</a:t>
            </a:r>
          </a:p>
        </p:txBody>
      </p:sp>
      <p:sp>
        <p:nvSpPr>
          <p:cNvPr id="34" name="TextBox 34"/>
          <p:cNvSpPr txBox="1"/>
          <p:nvPr/>
        </p:nvSpPr>
        <p:spPr>
          <a:xfrm>
            <a:off x="1028700" y="2637050"/>
            <a:ext cx="15784174" cy="7295197"/>
          </a:xfrm>
          <a:prstGeom prst="rect">
            <a:avLst/>
          </a:prstGeom>
        </p:spPr>
        <p:txBody>
          <a:bodyPr lIns="0" tIns="0" rIns="0" bIns="0" rtlCol="0" anchor="t">
            <a:spAutoFit/>
          </a:bodyPr>
          <a:lstStyle/>
          <a:p>
            <a:pPr marL="777240" lvl="1" indent="-388620">
              <a:lnSpc>
                <a:spcPts val="5040"/>
              </a:lnSpc>
              <a:buFont typeface="Arial"/>
              <a:buChar char="•"/>
            </a:pPr>
            <a:r>
              <a:rPr lang="en-US" sz="3600">
                <a:solidFill>
                  <a:srgbClr val="000000"/>
                </a:solidFill>
                <a:latin typeface="Poppins Light"/>
              </a:rPr>
              <a:t>Statistics​</a:t>
            </a:r>
          </a:p>
          <a:p>
            <a:pPr marL="777240" lvl="1" indent="-388620">
              <a:lnSpc>
                <a:spcPts val="5040"/>
              </a:lnSpc>
              <a:buFont typeface="Arial"/>
              <a:buChar char="•"/>
            </a:pPr>
            <a:r>
              <a:rPr lang="en-US" sz="3600">
                <a:solidFill>
                  <a:srgbClr val="000000"/>
                </a:solidFill>
                <a:latin typeface="Poppins Light"/>
              </a:rPr>
              <a:t>Retention rate &amp; 4-year graduation rate (College Navigator)​</a:t>
            </a:r>
          </a:p>
          <a:p>
            <a:pPr marL="777240" lvl="1" indent="-388620">
              <a:lnSpc>
                <a:spcPts val="5040"/>
              </a:lnSpc>
              <a:buFont typeface="Arial"/>
              <a:buChar char="•"/>
            </a:pPr>
            <a:r>
              <a:rPr lang="en-US" sz="3600">
                <a:solidFill>
                  <a:srgbClr val="000000"/>
                </a:solidFill>
                <a:latin typeface="Poppins Light"/>
              </a:rPr>
              <a:t>Six year vs 4 year graduation rate​</a:t>
            </a:r>
          </a:p>
          <a:p>
            <a:pPr marL="777240" lvl="1" indent="-388620">
              <a:lnSpc>
                <a:spcPts val="5040"/>
              </a:lnSpc>
              <a:buFont typeface="Arial"/>
              <a:buChar char="•"/>
            </a:pPr>
            <a:r>
              <a:rPr lang="en-US" sz="3600">
                <a:solidFill>
                  <a:srgbClr val="000000"/>
                </a:solidFill>
                <a:latin typeface="Poppins Light"/>
              </a:rPr>
              <a:t>Job placement &amp; career center​</a:t>
            </a:r>
          </a:p>
          <a:p>
            <a:pPr marL="777240" lvl="1" indent="-388620">
              <a:lnSpc>
                <a:spcPts val="5040"/>
              </a:lnSpc>
              <a:buFont typeface="Arial"/>
              <a:buChar char="•"/>
            </a:pPr>
            <a:r>
              <a:rPr lang="en-US" sz="3600">
                <a:solidFill>
                  <a:srgbClr val="000000"/>
                </a:solidFill>
                <a:latin typeface="Poppins Light"/>
              </a:rPr>
              <a:t>Graduate school acceptance​</a:t>
            </a:r>
          </a:p>
          <a:p>
            <a:pPr marL="777240" lvl="1" indent="-388620">
              <a:lnSpc>
                <a:spcPts val="5040"/>
              </a:lnSpc>
              <a:buFont typeface="Arial"/>
              <a:buChar char="•"/>
            </a:pPr>
            <a:r>
              <a:rPr lang="en-US" sz="3600">
                <a:solidFill>
                  <a:srgbClr val="000000"/>
                </a:solidFill>
                <a:latin typeface="Poppins Light"/>
              </a:rPr>
              <a:t>Co-op/internship experiences​</a:t>
            </a:r>
          </a:p>
          <a:p>
            <a:pPr marL="777240" lvl="1" indent="-388620">
              <a:lnSpc>
                <a:spcPts val="5040"/>
              </a:lnSpc>
              <a:buFont typeface="Arial"/>
              <a:buChar char="•"/>
            </a:pPr>
            <a:r>
              <a:rPr lang="en-US" sz="3600">
                <a:solidFill>
                  <a:srgbClr val="000000"/>
                </a:solidFill>
                <a:latin typeface="Poppins Light"/>
              </a:rPr>
              <a:t>Parking &amp; public transportation​</a:t>
            </a:r>
          </a:p>
          <a:p>
            <a:pPr marL="777240" lvl="1" indent="-388620">
              <a:lnSpc>
                <a:spcPts val="5040"/>
              </a:lnSpc>
              <a:buFont typeface="Arial"/>
              <a:buChar char="•"/>
            </a:pPr>
            <a:r>
              <a:rPr lang="en-US" sz="3600">
                <a:solidFill>
                  <a:srgbClr val="000000"/>
                </a:solidFill>
                <a:latin typeface="Poppins Light"/>
              </a:rPr>
              <a:t>New construction/amenities​</a:t>
            </a:r>
          </a:p>
          <a:p>
            <a:pPr marL="777240" lvl="1" indent="-388620">
              <a:lnSpc>
                <a:spcPts val="5040"/>
              </a:lnSpc>
              <a:buFont typeface="Arial"/>
              <a:buChar char="•"/>
            </a:pPr>
            <a:r>
              <a:rPr lang="en-US" sz="3600">
                <a:solidFill>
                  <a:srgbClr val="000000"/>
                </a:solidFill>
                <a:latin typeface="Poppins Light"/>
              </a:rPr>
              <a:t>Surrounding community (safety, culture, amenities)</a:t>
            </a:r>
          </a:p>
          <a:p>
            <a:pPr>
              <a:lnSpc>
                <a:spcPts val="5040"/>
              </a:lnSpc>
            </a:pPr>
            <a:endParaRPr lang="en-US" sz="3600">
              <a:solidFill>
                <a:srgbClr val="000000"/>
              </a:solidFill>
              <a:latin typeface="Poppins Light"/>
            </a:endParaRPr>
          </a:p>
          <a:p>
            <a:pPr algn="l">
              <a:lnSpc>
                <a:spcPts val="5040"/>
              </a:lnSpc>
            </a:pPr>
            <a:endParaRPr lang="en-US" sz="3600">
              <a:solidFill>
                <a:srgbClr val="000000"/>
              </a:solidFill>
              <a:latin typeface="Poppins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4" name="Freeform 4"/>
          <p:cNvSpPr/>
          <p:nvPr/>
        </p:nvSpPr>
        <p:spPr>
          <a:xfrm rot="-583269">
            <a:off x="15455310" y="8262439"/>
            <a:ext cx="2715128" cy="2320200"/>
          </a:xfrm>
          <a:custGeom>
            <a:avLst/>
            <a:gdLst/>
            <a:ahLst/>
            <a:cxnLst/>
            <a:rect l="l" t="t" r="r" b="b"/>
            <a:pathLst>
              <a:path w="2715128" h="2320200">
                <a:moveTo>
                  <a:pt x="0" y="0"/>
                </a:moveTo>
                <a:lnTo>
                  <a:pt x="2715128" y="0"/>
                </a:lnTo>
                <a:lnTo>
                  <a:pt x="2715128" y="2320200"/>
                </a:lnTo>
                <a:lnTo>
                  <a:pt x="0" y="23202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0" y="0"/>
            <a:ext cx="2786692" cy="1798683"/>
          </a:xfrm>
          <a:custGeom>
            <a:avLst/>
            <a:gdLst/>
            <a:ahLst/>
            <a:cxnLst/>
            <a:rect l="l" t="t" r="r" b="b"/>
            <a:pathLst>
              <a:path w="2786692" h="1798683">
                <a:moveTo>
                  <a:pt x="0" y="0"/>
                </a:moveTo>
                <a:lnTo>
                  <a:pt x="2786692" y="0"/>
                </a:lnTo>
                <a:lnTo>
                  <a:pt x="2786692" y="1798683"/>
                </a:lnTo>
                <a:lnTo>
                  <a:pt x="0" y="17986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644250">
            <a:off x="16040100" y="33208"/>
            <a:ext cx="3003211" cy="2255139"/>
          </a:xfrm>
          <a:custGeom>
            <a:avLst/>
            <a:gdLst/>
            <a:ahLst/>
            <a:cxnLst/>
            <a:rect l="l" t="t" r="r" b="b"/>
            <a:pathLst>
              <a:path w="3003211" h="2255139">
                <a:moveTo>
                  <a:pt x="0" y="0"/>
                </a:moveTo>
                <a:lnTo>
                  <a:pt x="3003212" y="0"/>
                </a:lnTo>
                <a:lnTo>
                  <a:pt x="3003212" y="2255138"/>
                </a:lnTo>
                <a:lnTo>
                  <a:pt x="0" y="22551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7" name="Group 7"/>
          <p:cNvGrpSpPr/>
          <p:nvPr/>
        </p:nvGrpSpPr>
        <p:grpSpPr>
          <a:xfrm>
            <a:off x="2952163" y="9592442"/>
            <a:ext cx="169903" cy="16990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9" name="Group 9"/>
          <p:cNvGrpSpPr/>
          <p:nvPr/>
        </p:nvGrpSpPr>
        <p:grpSpPr>
          <a:xfrm>
            <a:off x="340456" y="5566141"/>
            <a:ext cx="169903" cy="16990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11" name="Group 11"/>
          <p:cNvGrpSpPr/>
          <p:nvPr/>
        </p:nvGrpSpPr>
        <p:grpSpPr>
          <a:xfrm>
            <a:off x="12613180" y="518646"/>
            <a:ext cx="169903" cy="169903"/>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4975"/>
            </a:solidFill>
          </p:spPr>
        </p:sp>
      </p:grpSp>
      <p:grpSp>
        <p:nvGrpSpPr>
          <p:cNvPr id="13" name="Group 13"/>
          <p:cNvGrpSpPr/>
          <p:nvPr/>
        </p:nvGrpSpPr>
        <p:grpSpPr>
          <a:xfrm>
            <a:off x="15109013" y="433695"/>
            <a:ext cx="169903" cy="169903"/>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15" name="Group 15"/>
          <p:cNvGrpSpPr/>
          <p:nvPr/>
        </p:nvGrpSpPr>
        <p:grpSpPr>
          <a:xfrm>
            <a:off x="510358" y="7805535"/>
            <a:ext cx="169903" cy="169903"/>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4975"/>
            </a:solidFill>
          </p:spPr>
        </p:sp>
      </p:grpSp>
      <p:grpSp>
        <p:nvGrpSpPr>
          <p:cNvPr id="17" name="Group 17"/>
          <p:cNvGrpSpPr/>
          <p:nvPr/>
        </p:nvGrpSpPr>
        <p:grpSpPr>
          <a:xfrm>
            <a:off x="17541706" y="4174635"/>
            <a:ext cx="169903" cy="169903"/>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19" name="Group 19"/>
          <p:cNvGrpSpPr/>
          <p:nvPr/>
        </p:nvGrpSpPr>
        <p:grpSpPr>
          <a:xfrm>
            <a:off x="4435356" y="603597"/>
            <a:ext cx="169903" cy="169903"/>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21" name="Group 21"/>
          <p:cNvGrpSpPr/>
          <p:nvPr/>
        </p:nvGrpSpPr>
        <p:grpSpPr>
          <a:xfrm>
            <a:off x="6564897" y="348743"/>
            <a:ext cx="169903" cy="169903"/>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23" name="Group 23"/>
          <p:cNvGrpSpPr/>
          <p:nvPr/>
        </p:nvGrpSpPr>
        <p:grpSpPr>
          <a:xfrm>
            <a:off x="5972977" y="9762345"/>
            <a:ext cx="169903" cy="169903"/>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25" name="Group 25"/>
          <p:cNvGrpSpPr/>
          <p:nvPr/>
        </p:nvGrpSpPr>
        <p:grpSpPr>
          <a:xfrm>
            <a:off x="9764653" y="603597"/>
            <a:ext cx="169903" cy="169903"/>
            <a:chOff x="0" y="0"/>
            <a:chExt cx="6350000" cy="6350000"/>
          </a:xfrm>
        </p:grpSpPr>
        <p:sp>
          <p:nvSpPr>
            <p:cNvPr id="26" name="Freeform 2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27" name="Group 27"/>
          <p:cNvGrpSpPr/>
          <p:nvPr/>
        </p:nvGrpSpPr>
        <p:grpSpPr>
          <a:xfrm>
            <a:off x="17456754" y="9422539"/>
            <a:ext cx="169903" cy="169903"/>
            <a:chOff x="0" y="0"/>
            <a:chExt cx="6350000" cy="6350000"/>
          </a:xfrm>
        </p:grpSpPr>
        <p:sp>
          <p:nvSpPr>
            <p:cNvPr id="28" name="Freeform 2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29" name="Group 29"/>
          <p:cNvGrpSpPr/>
          <p:nvPr/>
        </p:nvGrpSpPr>
        <p:grpSpPr>
          <a:xfrm>
            <a:off x="17711608" y="6451966"/>
            <a:ext cx="169903" cy="169903"/>
            <a:chOff x="0" y="0"/>
            <a:chExt cx="6350000" cy="6350000"/>
          </a:xfrm>
        </p:grpSpPr>
        <p:sp>
          <p:nvSpPr>
            <p:cNvPr id="30" name="Freeform 3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31" name="Group 31"/>
          <p:cNvGrpSpPr/>
          <p:nvPr/>
        </p:nvGrpSpPr>
        <p:grpSpPr>
          <a:xfrm>
            <a:off x="14619630" y="9592442"/>
            <a:ext cx="169903" cy="169903"/>
            <a:chOff x="0" y="0"/>
            <a:chExt cx="6350000" cy="6350000"/>
          </a:xfrm>
        </p:grpSpPr>
        <p:sp>
          <p:nvSpPr>
            <p:cNvPr id="32" name="Freeform 3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sp>
        <p:nvSpPr>
          <p:cNvPr id="33" name="TextBox 33"/>
          <p:cNvSpPr txBox="1"/>
          <p:nvPr/>
        </p:nvSpPr>
        <p:spPr>
          <a:xfrm>
            <a:off x="1028700" y="895350"/>
            <a:ext cx="16230600" cy="1226820"/>
          </a:xfrm>
          <a:prstGeom prst="rect">
            <a:avLst/>
          </a:prstGeom>
        </p:spPr>
        <p:txBody>
          <a:bodyPr lIns="0" tIns="0" rIns="0" bIns="0" rtlCol="0" anchor="t">
            <a:spAutoFit/>
          </a:bodyPr>
          <a:lstStyle/>
          <a:p>
            <a:pPr algn="ctr">
              <a:lnSpc>
                <a:spcPts val="10080"/>
              </a:lnSpc>
            </a:pPr>
            <a:r>
              <a:rPr lang="en-US" sz="7200">
                <a:solidFill>
                  <a:srgbClr val="000000"/>
                </a:solidFill>
                <a:latin typeface="Genty Sans"/>
              </a:rPr>
              <a:t>College Search Tools</a:t>
            </a:r>
          </a:p>
        </p:txBody>
      </p:sp>
      <p:sp>
        <p:nvSpPr>
          <p:cNvPr id="34" name="TextBox 34"/>
          <p:cNvSpPr txBox="1"/>
          <p:nvPr/>
        </p:nvSpPr>
        <p:spPr>
          <a:xfrm>
            <a:off x="1028700" y="2141220"/>
            <a:ext cx="8115300" cy="6887845"/>
          </a:xfrm>
          <a:prstGeom prst="rect">
            <a:avLst/>
          </a:prstGeom>
        </p:spPr>
        <p:txBody>
          <a:bodyPr lIns="0" tIns="0" rIns="0" bIns="0" rtlCol="0" anchor="t">
            <a:spAutoFit/>
          </a:bodyPr>
          <a:lstStyle/>
          <a:p>
            <a:pPr marL="798829" lvl="1" indent="-399415">
              <a:lnSpc>
                <a:spcPts val="5179"/>
              </a:lnSpc>
              <a:buFont typeface="Arial"/>
              <a:buChar char="•"/>
            </a:pPr>
            <a:r>
              <a:rPr lang="en-US" sz="3699" u="sng">
                <a:solidFill>
                  <a:srgbClr val="006BCB"/>
                </a:solidFill>
                <a:latin typeface="Poppins Light"/>
                <a:hlinkClick r:id="rId9" tooltip="https://bigfuture.collegeboard.org/"/>
              </a:rPr>
              <a:t>College Board/Big Future</a:t>
            </a:r>
            <a:r>
              <a:rPr lang="en-US" sz="3699" u="sng">
                <a:solidFill>
                  <a:srgbClr val="006BCB"/>
                </a:solidFill>
                <a:latin typeface="Poppins Light"/>
              </a:rPr>
              <a:t>​</a:t>
            </a:r>
          </a:p>
          <a:p>
            <a:pPr marL="798829" lvl="1" indent="-399415">
              <a:lnSpc>
                <a:spcPts val="5179"/>
              </a:lnSpc>
              <a:buFont typeface="Arial"/>
              <a:buChar char="•"/>
            </a:pPr>
            <a:r>
              <a:rPr lang="en-US" sz="3699" u="sng">
                <a:solidFill>
                  <a:srgbClr val="006BCB"/>
                </a:solidFill>
                <a:latin typeface="Poppins Light"/>
                <a:hlinkClick r:id="rId10" tooltip="https://www.commonapp.org/explore/"/>
              </a:rPr>
              <a:t>Common App/Explore Colleges</a:t>
            </a:r>
            <a:r>
              <a:rPr lang="en-US" sz="3699" u="sng">
                <a:solidFill>
                  <a:srgbClr val="006BCB"/>
                </a:solidFill>
                <a:latin typeface="Poppins Light"/>
              </a:rPr>
              <a:t>​</a:t>
            </a:r>
          </a:p>
          <a:p>
            <a:pPr marL="798829" lvl="1" indent="-399415">
              <a:lnSpc>
                <a:spcPts val="5179"/>
              </a:lnSpc>
              <a:buFont typeface="Arial"/>
              <a:buChar char="•"/>
            </a:pPr>
            <a:r>
              <a:rPr lang="en-US" sz="3699" u="sng">
                <a:solidFill>
                  <a:srgbClr val="006BCB"/>
                </a:solidFill>
                <a:latin typeface="Poppins Light"/>
                <a:hlinkClick r:id="rId11" tooltip="https://www.cappex.com/"/>
              </a:rPr>
              <a:t>Cappex</a:t>
            </a:r>
            <a:r>
              <a:rPr lang="en-US" sz="3699" u="sng">
                <a:solidFill>
                  <a:srgbClr val="006BCB"/>
                </a:solidFill>
                <a:latin typeface="Poppins Light"/>
              </a:rPr>
              <a:t>​</a:t>
            </a:r>
          </a:p>
          <a:p>
            <a:pPr marL="798829" lvl="1" indent="-399415">
              <a:lnSpc>
                <a:spcPts val="5179"/>
              </a:lnSpc>
              <a:buFont typeface="Arial"/>
              <a:buChar char="•"/>
            </a:pPr>
            <a:r>
              <a:rPr lang="en-US" sz="3699" u="sng">
                <a:solidFill>
                  <a:srgbClr val="006BCB"/>
                </a:solidFill>
                <a:latin typeface="Poppins Light"/>
                <a:hlinkClick r:id="rId12" tooltip="https://www.unigo.com/"/>
              </a:rPr>
              <a:t>Unigo</a:t>
            </a:r>
            <a:r>
              <a:rPr lang="en-US" sz="3699" u="sng">
                <a:solidFill>
                  <a:srgbClr val="006BCB"/>
                </a:solidFill>
                <a:latin typeface="Poppins Light"/>
              </a:rPr>
              <a:t>​</a:t>
            </a:r>
          </a:p>
          <a:p>
            <a:pPr marL="798829" lvl="1" indent="-399415">
              <a:lnSpc>
                <a:spcPts val="5179"/>
              </a:lnSpc>
              <a:buFont typeface="Arial"/>
              <a:buChar char="•"/>
            </a:pPr>
            <a:r>
              <a:rPr lang="en-US" sz="3699" u="sng">
                <a:solidFill>
                  <a:srgbClr val="006BCB"/>
                </a:solidFill>
                <a:latin typeface="Poppins Light"/>
                <a:hlinkClick r:id="rId13" tooltip="https://www.niche.com/?ref=colleges"/>
              </a:rPr>
              <a:t>Niche</a:t>
            </a:r>
            <a:r>
              <a:rPr lang="en-US" sz="3699" u="sng">
                <a:solidFill>
                  <a:srgbClr val="006BCB"/>
                </a:solidFill>
                <a:latin typeface="Poppins Light"/>
              </a:rPr>
              <a:t>​</a:t>
            </a:r>
          </a:p>
          <a:p>
            <a:pPr marL="798829" lvl="1" indent="-399415">
              <a:lnSpc>
                <a:spcPts val="5179"/>
              </a:lnSpc>
              <a:buFont typeface="Arial"/>
              <a:buChar char="•"/>
            </a:pPr>
            <a:r>
              <a:rPr lang="en-US" sz="3699" u="sng">
                <a:solidFill>
                  <a:srgbClr val="006BCB"/>
                </a:solidFill>
                <a:latin typeface="Poppins Light"/>
                <a:hlinkClick r:id="rId14" tooltip="https://www.thecollegetour.com/"/>
              </a:rPr>
              <a:t>TheCollegeTour.com </a:t>
            </a:r>
            <a:r>
              <a:rPr lang="en-US" sz="3699" u="sng">
                <a:solidFill>
                  <a:srgbClr val="006BCB"/>
                </a:solidFill>
                <a:latin typeface="Poppins Light"/>
              </a:rPr>
              <a:t>​</a:t>
            </a:r>
          </a:p>
          <a:p>
            <a:pPr marL="798829" lvl="1" indent="-399415">
              <a:lnSpc>
                <a:spcPts val="5179"/>
              </a:lnSpc>
              <a:buFont typeface="Arial"/>
              <a:buChar char="•"/>
            </a:pPr>
            <a:r>
              <a:rPr lang="en-US" sz="3699" u="sng">
                <a:solidFill>
                  <a:srgbClr val="006BCB"/>
                </a:solidFill>
                <a:latin typeface="Poppins Light"/>
                <a:hlinkClick r:id="rId15" tooltip="https://www.collegeconfidential.com/schools/"/>
              </a:rPr>
              <a:t>College Confidential</a:t>
            </a:r>
            <a:r>
              <a:rPr lang="en-US" sz="3699" u="sng">
                <a:solidFill>
                  <a:srgbClr val="006BCB"/>
                </a:solidFill>
                <a:latin typeface="Poppins Light"/>
              </a:rPr>
              <a:t>​</a:t>
            </a:r>
          </a:p>
          <a:p>
            <a:pPr marL="798829" lvl="1" indent="-399415">
              <a:lnSpc>
                <a:spcPts val="5179"/>
              </a:lnSpc>
              <a:buFont typeface="Arial"/>
              <a:buChar char="•"/>
            </a:pPr>
            <a:r>
              <a:rPr lang="en-US" sz="3699" u="sng">
                <a:solidFill>
                  <a:srgbClr val="006BCB"/>
                </a:solidFill>
                <a:latin typeface="Poppins Light"/>
                <a:hlinkClick r:id="rId16" tooltip="https://nces.ed.gov/collegenavigator/"/>
              </a:rPr>
              <a:t>College Navigator</a:t>
            </a:r>
            <a:r>
              <a:rPr lang="en-US" sz="3699" u="sng">
                <a:solidFill>
                  <a:srgbClr val="006BCB"/>
                </a:solidFill>
                <a:latin typeface="Poppins Light"/>
              </a:rPr>
              <a:t>​</a:t>
            </a:r>
          </a:p>
          <a:p>
            <a:pPr marL="798829" lvl="1" indent="-399415">
              <a:lnSpc>
                <a:spcPts val="5179"/>
              </a:lnSpc>
              <a:buFont typeface="Arial"/>
              <a:buChar char="•"/>
            </a:pPr>
            <a:r>
              <a:rPr lang="en-US" sz="3699" u="sng">
                <a:solidFill>
                  <a:srgbClr val="006BCB"/>
                </a:solidFill>
                <a:latin typeface="Poppins Light"/>
                <a:hlinkClick r:id="rId17" tooltip="https://hsnavigator.org/"/>
              </a:rPr>
              <a:t>HS Navigator </a:t>
            </a:r>
            <a:r>
              <a:rPr lang="en-US" sz="3699" u="sng">
                <a:solidFill>
                  <a:srgbClr val="006BCB"/>
                </a:solidFill>
                <a:latin typeface="Poppins Light"/>
              </a:rPr>
              <a:t>​</a:t>
            </a:r>
          </a:p>
          <a:p>
            <a:pPr algn="ctr">
              <a:lnSpc>
                <a:spcPts val="5179"/>
              </a:lnSpc>
            </a:pPr>
            <a:endParaRPr lang="en-US" sz="3699" u="sng">
              <a:solidFill>
                <a:srgbClr val="006BCB"/>
              </a:solidFill>
              <a:latin typeface="Poppins Light"/>
            </a:endParaRPr>
          </a:p>
        </p:txBody>
      </p:sp>
      <p:sp>
        <p:nvSpPr>
          <p:cNvPr id="35" name="TextBox 35"/>
          <p:cNvSpPr txBox="1"/>
          <p:nvPr/>
        </p:nvSpPr>
        <p:spPr>
          <a:xfrm>
            <a:off x="8860651" y="2141220"/>
            <a:ext cx="8115300" cy="5382895"/>
          </a:xfrm>
          <a:prstGeom prst="rect">
            <a:avLst/>
          </a:prstGeom>
        </p:spPr>
        <p:txBody>
          <a:bodyPr lIns="0" tIns="0" rIns="0" bIns="0" rtlCol="0" anchor="t">
            <a:spAutoFit/>
          </a:bodyPr>
          <a:lstStyle/>
          <a:p>
            <a:pPr marL="798829" lvl="1" indent="-399415">
              <a:lnSpc>
                <a:spcPts val="5179"/>
              </a:lnSpc>
              <a:buFont typeface="Arial"/>
              <a:buChar char="•"/>
            </a:pPr>
            <a:r>
              <a:rPr lang="en-US" sz="3699" u="sng">
                <a:solidFill>
                  <a:srgbClr val="006BCB"/>
                </a:solidFill>
                <a:latin typeface="Poppins Light"/>
                <a:hlinkClick r:id="rId18" tooltip="https://www.usnews.com/best-colleges"/>
              </a:rPr>
              <a:t>US News and World Report’s Best Colleges Report​</a:t>
            </a:r>
          </a:p>
          <a:p>
            <a:pPr marL="798829" lvl="1" indent="-399415">
              <a:lnSpc>
                <a:spcPts val="5179"/>
              </a:lnSpc>
              <a:buFont typeface="Arial"/>
              <a:buChar char="•"/>
            </a:pPr>
            <a:r>
              <a:rPr lang="en-US" sz="3699" u="sng">
                <a:solidFill>
                  <a:srgbClr val="006BCB"/>
                </a:solidFill>
                <a:latin typeface="Poppins Light"/>
                <a:hlinkClick r:id="rId19" tooltip="https://www.princetonreview.com/college-education"/>
              </a:rPr>
              <a:t>The Princeton Review​</a:t>
            </a:r>
          </a:p>
          <a:p>
            <a:pPr marL="798829" lvl="1" indent="-399415">
              <a:lnSpc>
                <a:spcPts val="5179"/>
              </a:lnSpc>
              <a:buFont typeface="Arial"/>
              <a:buChar char="•"/>
            </a:pPr>
            <a:r>
              <a:rPr lang="en-US" sz="3699" u="sng">
                <a:solidFill>
                  <a:srgbClr val="006BCB"/>
                </a:solidFill>
                <a:latin typeface="Poppins Light"/>
                <a:hlinkClick r:id="rId20" tooltip="https://www.forbes.com/top-colleges/"/>
              </a:rPr>
              <a:t>Forbes Magazine’s America’s Top Colleges​</a:t>
            </a:r>
          </a:p>
          <a:p>
            <a:pPr marL="798829" lvl="1" indent="-399415">
              <a:lnSpc>
                <a:spcPts val="5179"/>
              </a:lnSpc>
              <a:buFont typeface="Arial"/>
              <a:buChar char="•"/>
            </a:pPr>
            <a:r>
              <a:rPr lang="en-US" sz="3699" u="sng">
                <a:solidFill>
                  <a:srgbClr val="006BCB"/>
                </a:solidFill>
                <a:latin typeface="Poppins Light"/>
                <a:hlinkClick r:id="rId21" tooltip="https://www.kiplinger.com/personal-finance/careers/college"/>
              </a:rPr>
              <a:t>Kiplinger’s Best College Values</a:t>
            </a:r>
          </a:p>
          <a:p>
            <a:pPr>
              <a:lnSpc>
                <a:spcPts val="5179"/>
              </a:lnSpc>
            </a:pPr>
            <a:endParaRPr lang="en-US" sz="3699" u="sng">
              <a:solidFill>
                <a:srgbClr val="006BCB"/>
              </a:solidFill>
              <a:latin typeface="Poppins Light"/>
              <a:hlinkClick r:id="rId21" tooltip="https://www.kiplinger.com/personal-finance/careers/college"/>
            </a:endParaRPr>
          </a:p>
          <a:p>
            <a:pPr algn="ctr">
              <a:lnSpc>
                <a:spcPts val="5179"/>
              </a:lnSpc>
            </a:pPr>
            <a:endParaRPr lang="en-US" sz="3699" u="sng">
              <a:solidFill>
                <a:srgbClr val="006BCB"/>
              </a:solidFill>
              <a:latin typeface="Poppins Light"/>
              <a:hlinkClick r:id="rId21" tooltip="https://www.kiplinger.com/personal-finance/careers/colleg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99342"/>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4" name="Freeform 4"/>
          <p:cNvSpPr/>
          <p:nvPr/>
        </p:nvSpPr>
        <p:spPr>
          <a:xfrm rot="-583269">
            <a:off x="15455310" y="8262439"/>
            <a:ext cx="2715128" cy="2320200"/>
          </a:xfrm>
          <a:custGeom>
            <a:avLst/>
            <a:gdLst/>
            <a:ahLst/>
            <a:cxnLst/>
            <a:rect l="l" t="t" r="r" b="b"/>
            <a:pathLst>
              <a:path w="2715128" h="2320200">
                <a:moveTo>
                  <a:pt x="0" y="0"/>
                </a:moveTo>
                <a:lnTo>
                  <a:pt x="2715128" y="0"/>
                </a:lnTo>
                <a:lnTo>
                  <a:pt x="2715128" y="2320200"/>
                </a:lnTo>
                <a:lnTo>
                  <a:pt x="0" y="23202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0" y="0"/>
            <a:ext cx="2786692" cy="1798683"/>
          </a:xfrm>
          <a:custGeom>
            <a:avLst/>
            <a:gdLst/>
            <a:ahLst/>
            <a:cxnLst/>
            <a:rect l="l" t="t" r="r" b="b"/>
            <a:pathLst>
              <a:path w="2786692" h="1798683">
                <a:moveTo>
                  <a:pt x="0" y="0"/>
                </a:moveTo>
                <a:lnTo>
                  <a:pt x="2786692" y="0"/>
                </a:lnTo>
                <a:lnTo>
                  <a:pt x="2786692" y="1798683"/>
                </a:lnTo>
                <a:lnTo>
                  <a:pt x="0" y="17986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644250">
            <a:off x="16040100" y="33208"/>
            <a:ext cx="3003211" cy="2255139"/>
          </a:xfrm>
          <a:custGeom>
            <a:avLst/>
            <a:gdLst/>
            <a:ahLst/>
            <a:cxnLst/>
            <a:rect l="l" t="t" r="r" b="b"/>
            <a:pathLst>
              <a:path w="3003211" h="2255139">
                <a:moveTo>
                  <a:pt x="0" y="0"/>
                </a:moveTo>
                <a:lnTo>
                  <a:pt x="3003212" y="0"/>
                </a:lnTo>
                <a:lnTo>
                  <a:pt x="3003212" y="2255138"/>
                </a:lnTo>
                <a:lnTo>
                  <a:pt x="0" y="22551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7" name="Group 7"/>
          <p:cNvGrpSpPr/>
          <p:nvPr/>
        </p:nvGrpSpPr>
        <p:grpSpPr>
          <a:xfrm>
            <a:off x="2952163" y="9592442"/>
            <a:ext cx="169903" cy="16990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9" name="Group 9"/>
          <p:cNvGrpSpPr/>
          <p:nvPr/>
        </p:nvGrpSpPr>
        <p:grpSpPr>
          <a:xfrm>
            <a:off x="340456" y="5566141"/>
            <a:ext cx="169903" cy="16990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11" name="Group 11"/>
          <p:cNvGrpSpPr/>
          <p:nvPr/>
        </p:nvGrpSpPr>
        <p:grpSpPr>
          <a:xfrm>
            <a:off x="12613180" y="518646"/>
            <a:ext cx="169903" cy="169903"/>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4975"/>
            </a:solidFill>
          </p:spPr>
        </p:sp>
      </p:grpSp>
      <p:grpSp>
        <p:nvGrpSpPr>
          <p:cNvPr id="13" name="Group 13"/>
          <p:cNvGrpSpPr/>
          <p:nvPr/>
        </p:nvGrpSpPr>
        <p:grpSpPr>
          <a:xfrm>
            <a:off x="15109013" y="433695"/>
            <a:ext cx="169903" cy="169903"/>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15" name="Group 15"/>
          <p:cNvGrpSpPr/>
          <p:nvPr/>
        </p:nvGrpSpPr>
        <p:grpSpPr>
          <a:xfrm>
            <a:off x="510358" y="7805535"/>
            <a:ext cx="169903" cy="169903"/>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4975"/>
            </a:solidFill>
          </p:spPr>
        </p:sp>
      </p:grpSp>
      <p:grpSp>
        <p:nvGrpSpPr>
          <p:cNvPr id="17" name="Group 17"/>
          <p:cNvGrpSpPr/>
          <p:nvPr/>
        </p:nvGrpSpPr>
        <p:grpSpPr>
          <a:xfrm>
            <a:off x="17541706" y="4174635"/>
            <a:ext cx="169903" cy="169903"/>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19" name="Group 19"/>
          <p:cNvGrpSpPr/>
          <p:nvPr/>
        </p:nvGrpSpPr>
        <p:grpSpPr>
          <a:xfrm>
            <a:off x="4435356" y="603597"/>
            <a:ext cx="169903" cy="169903"/>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21" name="Group 21"/>
          <p:cNvGrpSpPr/>
          <p:nvPr/>
        </p:nvGrpSpPr>
        <p:grpSpPr>
          <a:xfrm>
            <a:off x="6564897" y="348743"/>
            <a:ext cx="169903" cy="169903"/>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23" name="Group 23"/>
          <p:cNvGrpSpPr/>
          <p:nvPr/>
        </p:nvGrpSpPr>
        <p:grpSpPr>
          <a:xfrm>
            <a:off x="5972977" y="9762345"/>
            <a:ext cx="169903" cy="169903"/>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25" name="Group 25"/>
          <p:cNvGrpSpPr/>
          <p:nvPr/>
        </p:nvGrpSpPr>
        <p:grpSpPr>
          <a:xfrm>
            <a:off x="9764653" y="603597"/>
            <a:ext cx="169903" cy="169903"/>
            <a:chOff x="0" y="0"/>
            <a:chExt cx="6350000" cy="6350000"/>
          </a:xfrm>
        </p:grpSpPr>
        <p:sp>
          <p:nvSpPr>
            <p:cNvPr id="26" name="Freeform 2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27" name="Group 27"/>
          <p:cNvGrpSpPr/>
          <p:nvPr/>
        </p:nvGrpSpPr>
        <p:grpSpPr>
          <a:xfrm>
            <a:off x="17456754" y="9422539"/>
            <a:ext cx="169903" cy="169903"/>
            <a:chOff x="0" y="0"/>
            <a:chExt cx="6350000" cy="6350000"/>
          </a:xfrm>
        </p:grpSpPr>
        <p:sp>
          <p:nvSpPr>
            <p:cNvPr id="28" name="Freeform 2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29" name="Group 29"/>
          <p:cNvGrpSpPr/>
          <p:nvPr/>
        </p:nvGrpSpPr>
        <p:grpSpPr>
          <a:xfrm>
            <a:off x="17711608" y="6451966"/>
            <a:ext cx="169903" cy="169903"/>
            <a:chOff x="0" y="0"/>
            <a:chExt cx="6350000" cy="6350000"/>
          </a:xfrm>
        </p:grpSpPr>
        <p:sp>
          <p:nvSpPr>
            <p:cNvPr id="30" name="Freeform 3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31" name="Group 31"/>
          <p:cNvGrpSpPr/>
          <p:nvPr/>
        </p:nvGrpSpPr>
        <p:grpSpPr>
          <a:xfrm>
            <a:off x="14619630" y="9592442"/>
            <a:ext cx="169903" cy="169903"/>
            <a:chOff x="0" y="0"/>
            <a:chExt cx="6350000" cy="6350000"/>
          </a:xfrm>
        </p:grpSpPr>
        <p:sp>
          <p:nvSpPr>
            <p:cNvPr id="32" name="Freeform 3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sp>
        <p:nvSpPr>
          <p:cNvPr id="33" name="Freeform 33"/>
          <p:cNvSpPr/>
          <p:nvPr/>
        </p:nvSpPr>
        <p:spPr>
          <a:xfrm>
            <a:off x="842256" y="2379345"/>
            <a:ext cx="11770925" cy="3261527"/>
          </a:xfrm>
          <a:custGeom>
            <a:avLst/>
            <a:gdLst/>
            <a:ahLst/>
            <a:cxnLst/>
            <a:rect l="l" t="t" r="r" b="b"/>
            <a:pathLst>
              <a:path w="11770925" h="3261527">
                <a:moveTo>
                  <a:pt x="0" y="0"/>
                </a:moveTo>
                <a:lnTo>
                  <a:pt x="11770924" y="0"/>
                </a:lnTo>
                <a:lnTo>
                  <a:pt x="11770924" y="3261527"/>
                </a:lnTo>
                <a:lnTo>
                  <a:pt x="0" y="3261527"/>
                </a:lnTo>
                <a:lnTo>
                  <a:pt x="0" y="0"/>
                </a:lnTo>
                <a:close/>
              </a:path>
            </a:pathLst>
          </a:custGeom>
          <a:blipFill>
            <a:blip r:embed="rId9"/>
            <a:stretch>
              <a:fillRect/>
            </a:stretch>
          </a:blipFill>
        </p:spPr>
      </p:sp>
      <p:sp>
        <p:nvSpPr>
          <p:cNvPr id="34" name="Freeform 34"/>
          <p:cNvSpPr/>
          <p:nvPr/>
        </p:nvSpPr>
        <p:spPr>
          <a:xfrm>
            <a:off x="5662871" y="5736044"/>
            <a:ext cx="12625129" cy="4601806"/>
          </a:xfrm>
          <a:custGeom>
            <a:avLst/>
            <a:gdLst/>
            <a:ahLst/>
            <a:cxnLst/>
            <a:rect l="l" t="t" r="r" b="b"/>
            <a:pathLst>
              <a:path w="12625129" h="4601806">
                <a:moveTo>
                  <a:pt x="0" y="0"/>
                </a:moveTo>
                <a:lnTo>
                  <a:pt x="12625129" y="0"/>
                </a:lnTo>
                <a:lnTo>
                  <a:pt x="12625129" y="4601806"/>
                </a:lnTo>
                <a:lnTo>
                  <a:pt x="0" y="4601806"/>
                </a:lnTo>
                <a:lnTo>
                  <a:pt x="0" y="0"/>
                </a:lnTo>
                <a:close/>
              </a:path>
            </a:pathLst>
          </a:custGeom>
          <a:blipFill>
            <a:blip r:embed="rId10"/>
            <a:stretch>
              <a:fillRect/>
            </a:stretch>
          </a:blipFill>
        </p:spPr>
      </p:sp>
      <p:sp>
        <p:nvSpPr>
          <p:cNvPr id="35" name="TextBox 35"/>
          <p:cNvSpPr txBox="1"/>
          <p:nvPr/>
        </p:nvSpPr>
        <p:spPr>
          <a:xfrm>
            <a:off x="1028700" y="895350"/>
            <a:ext cx="16230600" cy="1226820"/>
          </a:xfrm>
          <a:prstGeom prst="rect">
            <a:avLst/>
          </a:prstGeom>
        </p:spPr>
        <p:txBody>
          <a:bodyPr lIns="0" tIns="0" rIns="0" bIns="0" rtlCol="0" anchor="t">
            <a:spAutoFit/>
          </a:bodyPr>
          <a:lstStyle/>
          <a:p>
            <a:pPr algn="ctr">
              <a:lnSpc>
                <a:spcPts val="10080"/>
              </a:lnSpc>
            </a:pPr>
            <a:r>
              <a:rPr lang="en-US" sz="7200">
                <a:solidFill>
                  <a:srgbClr val="000000"/>
                </a:solidFill>
                <a:latin typeface="Genty Sans"/>
              </a:rPr>
              <a:t>Naviance College Search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99342"/>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4" name="Freeform 4"/>
          <p:cNvSpPr/>
          <p:nvPr/>
        </p:nvSpPr>
        <p:spPr>
          <a:xfrm rot="-583269">
            <a:off x="15455310" y="8262439"/>
            <a:ext cx="2715128" cy="2320200"/>
          </a:xfrm>
          <a:custGeom>
            <a:avLst/>
            <a:gdLst/>
            <a:ahLst/>
            <a:cxnLst/>
            <a:rect l="l" t="t" r="r" b="b"/>
            <a:pathLst>
              <a:path w="2715128" h="2320200">
                <a:moveTo>
                  <a:pt x="0" y="0"/>
                </a:moveTo>
                <a:lnTo>
                  <a:pt x="2715128" y="0"/>
                </a:lnTo>
                <a:lnTo>
                  <a:pt x="2715128" y="2320200"/>
                </a:lnTo>
                <a:lnTo>
                  <a:pt x="0" y="23202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0" y="0"/>
            <a:ext cx="2786692" cy="1798683"/>
          </a:xfrm>
          <a:custGeom>
            <a:avLst/>
            <a:gdLst/>
            <a:ahLst/>
            <a:cxnLst/>
            <a:rect l="l" t="t" r="r" b="b"/>
            <a:pathLst>
              <a:path w="2786692" h="1798683">
                <a:moveTo>
                  <a:pt x="0" y="0"/>
                </a:moveTo>
                <a:lnTo>
                  <a:pt x="2786692" y="0"/>
                </a:lnTo>
                <a:lnTo>
                  <a:pt x="2786692" y="1798683"/>
                </a:lnTo>
                <a:lnTo>
                  <a:pt x="0" y="17986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644250">
            <a:off x="16040100" y="33208"/>
            <a:ext cx="3003211" cy="2255139"/>
          </a:xfrm>
          <a:custGeom>
            <a:avLst/>
            <a:gdLst/>
            <a:ahLst/>
            <a:cxnLst/>
            <a:rect l="l" t="t" r="r" b="b"/>
            <a:pathLst>
              <a:path w="3003211" h="2255139">
                <a:moveTo>
                  <a:pt x="0" y="0"/>
                </a:moveTo>
                <a:lnTo>
                  <a:pt x="3003212" y="0"/>
                </a:lnTo>
                <a:lnTo>
                  <a:pt x="3003212" y="2255138"/>
                </a:lnTo>
                <a:lnTo>
                  <a:pt x="0" y="22551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7" name="Group 7"/>
          <p:cNvGrpSpPr/>
          <p:nvPr/>
        </p:nvGrpSpPr>
        <p:grpSpPr>
          <a:xfrm>
            <a:off x="2952163" y="9592442"/>
            <a:ext cx="169903" cy="16990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9" name="Group 9"/>
          <p:cNvGrpSpPr/>
          <p:nvPr/>
        </p:nvGrpSpPr>
        <p:grpSpPr>
          <a:xfrm>
            <a:off x="340456" y="5566141"/>
            <a:ext cx="169903" cy="16990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11" name="Group 11"/>
          <p:cNvGrpSpPr/>
          <p:nvPr/>
        </p:nvGrpSpPr>
        <p:grpSpPr>
          <a:xfrm>
            <a:off x="12613180" y="518646"/>
            <a:ext cx="169903" cy="169903"/>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4975"/>
            </a:solidFill>
          </p:spPr>
        </p:sp>
      </p:grpSp>
      <p:grpSp>
        <p:nvGrpSpPr>
          <p:cNvPr id="13" name="Group 13"/>
          <p:cNvGrpSpPr/>
          <p:nvPr/>
        </p:nvGrpSpPr>
        <p:grpSpPr>
          <a:xfrm>
            <a:off x="15109013" y="433695"/>
            <a:ext cx="169903" cy="169903"/>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15" name="Group 15"/>
          <p:cNvGrpSpPr/>
          <p:nvPr/>
        </p:nvGrpSpPr>
        <p:grpSpPr>
          <a:xfrm>
            <a:off x="510358" y="7805535"/>
            <a:ext cx="169903" cy="169903"/>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4975"/>
            </a:solidFill>
          </p:spPr>
        </p:sp>
      </p:grpSp>
      <p:grpSp>
        <p:nvGrpSpPr>
          <p:cNvPr id="17" name="Group 17"/>
          <p:cNvGrpSpPr/>
          <p:nvPr/>
        </p:nvGrpSpPr>
        <p:grpSpPr>
          <a:xfrm>
            <a:off x="17541706" y="4174635"/>
            <a:ext cx="169903" cy="169903"/>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19" name="Group 19"/>
          <p:cNvGrpSpPr/>
          <p:nvPr/>
        </p:nvGrpSpPr>
        <p:grpSpPr>
          <a:xfrm>
            <a:off x="4435356" y="603597"/>
            <a:ext cx="169903" cy="169903"/>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21" name="Group 21"/>
          <p:cNvGrpSpPr/>
          <p:nvPr/>
        </p:nvGrpSpPr>
        <p:grpSpPr>
          <a:xfrm>
            <a:off x="6564897" y="348743"/>
            <a:ext cx="169903" cy="169903"/>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23" name="Group 23"/>
          <p:cNvGrpSpPr/>
          <p:nvPr/>
        </p:nvGrpSpPr>
        <p:grpSpPr>
          <a:xfrm>
            <a:off x="5972977" y="9762345"/>
            <a:ext cx="169903" cy="169903"/>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25" name="Group 25"/>
          <p:cNvGrpSpPr/>
          <p:nvPr/>
        </p:nvGrpSpPr>
        <p:grpSpPr>
          <a:xfrm>
            <a:off x="9764653" y="603597"/>
            <a:ext cx="169903" cy="169903"/>
            <a:chOff x="0" y="0"/>
            <a:chExt cx="6350000" cy="6350000"/>
          </a:xfrm>
        </p:grpSpPr>
        <p:sp>
          <p:nvSpPr>
            <p:cNvPr id="26" name="Freeform 2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27" name="Group 27"/>
          <p:cNvGrpSpPr/>
          <p:nvPr/>
        </p:nvGrpSpPr>
        <p:grpSpPr>
          <a:xfrm>
            <a:off x="17456754" y="9422539"/>
            <a:ext cx="169903" cy="169903"/>
            <a:chOff x="0" y="0"/>
            <a:chExt cx="6350000" cy="6350000"/>
          </a:xfrm>
        </p:grpSpPr>
        <p:sp>
          <p:nvSpPr>
            <p:cNvPr id="28" name="Freeform 2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1A681"/>
            </a:solidFill>
          </p:spPr>
        </p:sp>
      </p:grpSp>
      <p:grpSp>
        <p:nvGrpSpPr>
          <p:cNvPr id="29" name="Group 29"/>
          <p:cNvGrpSpPr/>
          <p:nvPr/>
        </p:nvGrpSpPr>
        <p:grpSpPr>
          <a:xfrm>
            <a:off x="17711608" y="6451966"/>
            <a:ext cx="169903" cy="169903"/>
            <a:chOff x="0" y="0"/>
            <a:chExt cx="6350000" cy="6350000"/>
          </a:xfrm>
        </p:grpSpPr>
        <p:sp>
          <p:nvSpPr>
            <p:cNvPr id="30" name="Freeform 3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grpSp>
        <p:nvGrpSpPr>
          <p:cNvPr id="31" name="Group 31"/>
          <p:cNvGrpSpPr/>
          <p:nvPr/>
        </p:nvGrpSpPr>
        <p:grpSpPr>
          <a:xfrm>
            <a:off x="14619630" y="9592442"/>
            <a:ext cx="169903" cy="169903"/>
            <a:chOff x="0" y="0"/>
            <a:chExt cx="6350000" cy="6350000"/>
          </a:xfrm>
        </p:grpSpPr>
        <p:sp>
          <p:nvSpPr>
            <p:cNvPr id="32" name="Freeform 3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D34"/>
            </a:solidFill>
          </p:spPr>
        </p:sp>
      </p:grpSp>
      <p:sp>
        <p:nvSpPr>
          <p:cNvPr id="33" name="Freeform 33"/>
          <p:cNvSpPr/>
          <p:nvPr/>
        </p:nvSpPr>
        <p:spPr>
          <a:xfrm>
            <a:off x="255978" y="5143500"/>
            <a:ext cx="17776044" cy="5008596"/>
          </a:xfrm>
          <a:custGeom>
            <a:avLst/>
            <a:gdLst/>
            <a:ahLst/>
            <a:cxnLst/>
            <a:rect l="l" t="t" r="r" b="b"/>
            <a:pathLst>
              <a:path w="17776044" h="5008596">
                <a:moveTo>
                  <a:pt x="0" y="0"/>
                </a:moveTo>
                <a:lnTo>
                  <a:pt x="17776044" y="0"/>
                </a:lnTo>
                <a:lnTo>
                  <a:pt x="17776044" y="5008596"/>
                </a:lnTo>
                <a:lnTo>
                  <a:pt x="0" y="5008596"/>
                </a:lnTo>
                <a:lnTo>
                  <a:pt x="0" y="0"/>
                </a:lnTo>
                <a:close/>
              </a:path>
            </a:pathLst>
          </a:custGeom>
          <a:blipFill>
            <a:blip r:embed="rId9"/>
            <a:stretch>
              <a:fillRect/>
            </a:stretch>
          </a:blipFill>
        </p:spPr>
      </p:sp>
      <p:sp>
        <p:nvSpPr>
          <p:cNvPr id="34" name="Freeform 34"/>
          <p:cNvSpPr/>
          <p:nvPr/>
        </p:nvSpPr>
        <p:spPr>
          <a:xfrm>
            <a:off x="8522395" y="6256837"/>
            <a:ext cx="2179396" cy="1067904"/>
          </a:xfrm>
          <a:custGeom>
            <a:avLst/>
            <a:gdLst/>
            <a:ahLst/>
            <a:cxnLst/>
            <a:rect l="l" t="t" r="r" b="b"/>
            <a:pathLst>
              <a:path w="2179396" h="1067904">
                <a:moveTo>
                  <a:pt x="0" y="0"/>
                </a:moveTo>
                <a:lnTo>
                  <a:pt x="2179395" y="0"/>
                </a:lnTo>
                <a:lnTo>
                  <a:pt x="2179395" y="1067903"/>
                </a:lnTo>
                <a:lnTo>
                  <a:pt x="0" y="106790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5" name="TextBox 35"/>
          <p:cNvSpPr txBox="1"/>
          <p:nvPr/>
        </p:nvSpPr>
        <p:spPr>
          <a:xfrm>
            <a:off x="1028700" y="895350"/>
            <a:ext cx="16230600" cy="1226820"/>
          </a:xfrm>
          <a:prstGeom prst="rect">
            <a:avLst/>
          </a:prstGeom>
        </p:spPr>
        <p:txBody>
          <a:bodyPr lIns="0" tIns="0" rIns="0" bIns="0" rtlCol="0" anchor="t">
            <a:spAutoFit/>
          </a:bodyPr>
          <a:lstStyle/>
          <a:p>
            <a:pPr algn="ctr">
              <a:lnSpc>
                <a:spcPts val="10080"/>
              </a:lnSpc>
            </a:pPr>
            <a:r>
              <a:rPr lang="en-US" sz="7200">
                <a:solidFill>
                  <a:srgbClr val="000000"/>
                </a:solidFill>
                <a:latin typeface="Genty Sans"/>
              </a:rPr>
              <a:t>Virtual Information</a:t>
            </a:r>
          </a:p>
        </p:txBody>
      </p:sp>
      <p:sp>
        <p:nvSpPr>
          <p:cNvPr id="36" name="TextBox 36"/>
          <p:cNvSpPr txBox="1"/>
          <p:nvPr/>
        </p:nvSpPr>
        <p:spPr>
          <a:xfrm>
            <a:off x="1028700" y="2141220"/>
            <a:ext cx="16230600" cy="3073717"/>
          </a:xfrm>
          <a:prstGeom prst="rect">
            <a:avLst/>
          </a:prstGeom>
        </p:spPr>
        <p:txBody>
          <a:bodyPr lIns="0" tIns="0" rIns="0" bIns="0" rtlCol="0" anchor="t">
            <a:spAutoFit/>
          </a:bodyPr>
          <a:lstStyle/>
          <a:p>
            <a:pPr marL="712472" lvl="1" indent="-356236">
              <a:lnSpc>
                <a:spcPts val="4620"/>
              </a:lnSpc>
              <a:buFont typeface="Arial"/>
              <a:buChar char="•"/>
            </a:pPr>
            <a:r>
              <a:rPr lang="en-US" sz="3300">
                <a:solidFill>
                  <a:srgbClr val="000000"/>
                </a:solidFill>
                <a:latin typeface="Poppins Light"/>
              </a:rPr>
              <a:t>Virtual tours</a:t>
            </a:r>
          </a:p>
          <a:p>
            <a:pPr marL="1468122" lvl="2" indent="-489374">
              <a:lnSpc>
                <a:spcPts val="4760"/>
              </a:lnSpc>
              <a:buFont typeface="Arial"/>
              <a:buChar char="⚬"/>
            </a:pPr>
            <a:r>
              <a:rPr lang="en-US" sz="3400" u="sng">
                <a:solidFill>
                  <a:srgbClr val="006BCB"/>
                </a:solidFill>
                <a:latin typeface="Poppins Light"/>
                <a:hlinkClick r:id="rId12" tooltip="https://docs.google.com/spreadsheets/u/1/d/1sO7pVos0EvK0BvXoMbnyg00K6r7hXbOQE0HNXF4N4eM/htmlview?usp=sharing&amp;fbclid=IwAR2x0-Z3RJnV5ZaUMGBs4MCT0fPlIvSPclZsTpwkDx7f3M4LGEuU3ayvtyk"/>
              </a:rPr>
              <a:t>College Wise link</a:t>
            </a:r>
          </a:p>
          <a:p>
            <a:pPr marL="1424943" lvl="2" indent="-474981">
              <a:lnSpc>
                <a:spcPts val="4620"/>
              </a:lnSpc>
              <a:buFont typeface="Arial"/>
              <a:buChar char="⚬"/>
            </a:pPr>
            <a:r>
              <a:rPr lang="en-US" sz="3300" u="sng">
                <a:solidFill>
                  <a:srgbClr val="006BCB"/>
                </a:solidFill>
                <a:latin typeface="Poppins Light"/>
                <a:hlinkClick r:id="rId13" tooltip="https://www.appily.com/virtual-college-tours?utm_source=referral&amp;utm_medium=youvisit"/>
              </a:rPr>
              <a:t>YouVisit Virtual College Tours</a:t>
            </a:r>
          </a:p>
          <a:p>
            <a:pPr marL="1424943" lvl="2" indent="-474981">
              <a:lnSpc>
                <a:spcPts val="4620"/>
              </a:lnSpc>
              <a:buFont typeface="Arial"/>
              <a:buChar char="⚬"/>
            </a:pPr>
            <a:r>
              <a:rPr lang="en-US" sz="3300" u="sng">
                <a:solidFill>
                  <a:srgbClr val="006BCB"/>
                </a:solidFill>
                <a:latin typeface="Poppins Light"/>
                <a:hlinkClick r:id="rId14" tooltip="https://www.thecollegetour.com"/>
              </a:rPr>
              <a:t>The College Tour</a:t>
            </a:r>
          </a:p>
          <a:p>
            <a:pPr marL="1424943" lvl="2" indent="-474981" algn="l">
              <a:lnSpc>
                <a:spcPts val="4620"/>
              </a:lnSpc>
              <a:buFont typeface="Arial"/>
              <a:buChar char="⚬"/>
            </a:pPr>
            <a:r>
              <a:rPr lang="en-US" sz="3300">
                <a:solidFill>
                  <a:srgbClr val="000000"/>
                </a:solidFill>
                <a:latin typeface="Poppins Light"/>
              </a:rPr>
              <a:t>Naviance provides a link for Virtual Tours on each college’s home page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6040</Words>
  <Application>Microsoft Office PowerPoint</Application>
  <PresentationFormat>Custom</PresentationFormat>
  <Paragraphs>390</Paragraphs>
  <Slides>25</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Poppins</vt:lpstr>
      <vt:lpstr>Arial</vt:lpstr>
      <vt:lpstr>Poppins Italics</vt:lpstr>
      <vt:lpstr>Poppins Light Bold</vt:lpstr>
      <vt:lpstr>Poppins Bold</vt:lpstr>
      <vt:lpstr>Calibri</vt:lpstr>
      <vt:lpstr>Genty Sans</vt:lpstr>
      <vt:lpstr>Be Vietnam</vt:lpstr>
      <vt:lpstr>Poppins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of 2025 Career Planning Presentation - March 2024</dc:title>
  <dc:creator>LADLEY, LAURA</dc:creator>
  <cp:lastModifiedBy>LADLEY, LAURA</cp:lastModifiedBy>
  <cp:revision>1</cp:revision>
  <dcterms:created xsi:type="dcterms:W3CDTF">2006-08-16T00:00:00Z</dcterms:created>
  <dcterms:modified xsi:type="dcterms:W3CDTF">2024-04-02T13:55:11Z</dcterms:modified>
  <dc:identifier>DAF8xfHwXIk</dc:identifier>
</cp:coreProperties>
</file>