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87" r:id="rId5"/>
  </p:sldMasterIdLst>
  <p:notesMasterIdLst>
    <p:notesMasterId r:id="rId22"/>
  </p:notesMasterIdLst>
  <p:handoutMasterIdLst>
    <p:handoutMasterId r:id="rId23"/>
  </p:handoutMasterIdLst>
  <p:sldIdLst>
    <p:sldId id="278" r:id="rId6"/>
    <p:sldId id="279" r:id="rId7"/>
    <p:sldId id="298" r:id="rId8"/>
    <p:sldId id="299" r:id="rId9"/>
    <p:sldId id="312" r:id="rId10"/>
    <p:sldId id="301" r:id="rId11"/>
    <p:sldId id="303" r:id="rId12"/>
    <p:sldId id="304" r:id="rId13"/>
    <p:sldId id="295" r:id="rId14"/>
    <p:sldId id="305" r:id="rId15"/>
    <p:sldId id="307" r:id="rId16"/>
    <p:sldId id="272" r:id="rId17"/>
    <p:sldId id="308" r:id="rId18"/>
    <p:sldId id="309" r:id="rId19"/>
    <p:sldId id="313" r:id="rId20"/>
    <p:sldId id="259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8FB3D-C5BF-4438-988E-147CCE8ED2FA}" v="1" dt="2024-11-15T16:57:02.532"/>
  </p1510:revLst>
</p1510:revInfo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, THOMAS" userId="63f36f26-5715-428a-9437-f78b25f7a112" providerId="ADAL" clId="{C728FB3D-C5BF-4438-988E-147CCE8ED2FA}"/>
    <pc:docChg chg="modSld modHandout">
      <pc:chgData name="HILL, THOMAS" userId="63f36f26-5715-428a-9437-f78b25f7a112" providerId="ADAL" clId="{C728FB3D-C5BF-4438-988E-147CCE8ED2FA}" dt="2024-12-19T13:36:10.170" v="408" actId="20577"/>
      <pc:docMkLst>
        <pc:docMk/>
      </pc:docMkLst>
      <pc:sldChg chg="modNotesTx">
        <pc:chgData name="HILL, THOMAS" userId="63f36f26-5715-428a-9437-f78b25f7a112" providerId="ADAL" clId="{C728FB3D-C5BF-4438-988E-147CCE8ED2FA}" dt="2024-12-19T13:36:10.170" v="408" actId="20577"/>
        <pc:sldMkLst>
          <pc:docMk/>
          <pc:sldMk cId="2578409536" sldId="259"/>
        </pc:sldMkLst>
      </pc:sldChg>
      <pc:sldChg chg="modNotesTx">
        <pc:chgData name="HILL, THOMAS" userId="63f36f26-5715-428a-9437-f78b25f7a112" providerId="ADAL" clId="{C728FB3D-C5BF-4438-988E-147CCE8ED2FA}" dt="2024-12-19T13:35:44.628" v="404" actId="20577"/>
        <pc:sldMkLst>
          <pc:docMk/>
          <pc:sldMk cId="744847802" sldId="272"/>
        </pc:sldMkLst>
      </pc:sldChg>
      <pc:sldChg chg="modNotes modNotesTx">
        <pc:chgData name="HILL, THOMAS" userId="63f36f26-5715-428a-9437-f78b25f7a112" providerId="ADAL" clId="{C728FB3D-C5BF-4438-988E-147CCE8ED2FA}" dt="2024-12-19T13:33:11.889" v="1" actId="20577"/>
        <pc:sldMkLst>
          <pc:docMk/>
          <pc:sldMk cId="2131568492" sldId="278"/>
        </pc:sldMkLst>
      </pc:sldChg>
      <pc:sldChg chg="modNotes modNotesTx">
        <pc:chgData name="HILL, THOMAS" userId="63f36f26-5715-428a-9437-f78b25f7a112" providerId="ADAL" clId="{C728FB3D-C5BF-4438-988E-147CCE8ED2FA}" dt="2024-12-19T13:33:26.754" v="5" actId="20577"/>
        <pc:sldMkLst>
          <pc:docMk/>
          <pc:sldMk cId="3855531800" sldId="279"/>
        </pc:sldMkLst>
      </pc:sldChg>
      <pc:sldChg chg="modNotesTx">
        <pc:chgData name="HILL, THOMAS" userId="63f36f26-5715-428a-9437-f78b25f7a112" providerId="ADAL" clId="{C728FB3D-C5BF-4438-988E-147CCE8ED2FA}" dt="2024-12-19T13:35:23.666" v="401" actId="20577"/>
        <pc:sldMkLst>
          <pc:docMk/>
          <pc:sldMk cId="2311205456" sldId="295"/>
        </pc:sldMkLst>
      </pc:sldChg>
      <pc:sldChg chg="modNotes modNotesTx">
        <pc:chgData name="HILL, THOMAS" userId="63f36f26-5715-428a-9437-f78b25f7a112" providerId="ADAL" clId="{C728FB3D-C5BF-4438-988E-147CCE8ED2FA}" dt="2024-12-19T13:34:22.837" v="390" actId="20577"/>
        <pc:sldMkLst>
          <pc:docMk/>
          <pc:sldMk cId="1816833600" sldId="298"/>
        </pc:sldMkLst>
      </pc:sldChg>
      <pc:sldChg chg="modNotes modNotesTx">
        <pc:chgData name="HILL, THOMAS" userId="63f36f26-5715-428a-9437-f78b25f7a112" providerId="ADAL" clId="{C728FB3D-C5BF-4438-988E-147CCE8ED2FA}" dt="2024-12-19T13:34:32.462" v="391" actId="20577"/>
        <pc:sldMkLst>
          <pc:docMk/>
          <pc:sldMk cId="38139651" sldId="299"/>
        </pc:sldMkLst>
      </pc:sldChg>
      <pc:sldChg chg="modNotes">
        <pc:chgData name="HILL, THOMAS" userId="63f36f26-5715-428a-9437-f78b25f7a112" providerId="ADAL" clId="{C728FB3D-C5BF-4438-988E-147CCE8ED2FA}" dt="2024-11-15T16:57:02.531" v="0"/>
        <pc:sldMkLst>
          <pc:docMk/>
          <pc:sldMk cId="2759388829" sldId="301"/>
        </pc:sldMkLst>
      </pc:sldChg>
      <pc:sldChg chg="modNotes modNotesTx">
        <pc:chgData name="HILL, THOMAS" userId="63f36f26-5715-428a-9437-f78b25f7a112" providerId="ADAL" clId="{C728FB3D-C5BF-4438-988E-147CCE8ED2FA}" dt="2024-12-19T13:34:50.397" v="393" actId="20577"/>
        <pc:sldMkLst>
          <pc:docMk/>
          <pc:sldMk cId="958370846" sldId="303"/>
        </pc:sldMkLst>
      </pc:sldChg>
      <pc:sldChg chg="modNotes modNotesTx">
        <pc:chgData name="HILL, THOMAS" userId="63f36f26-5715-428a-9437-f78b25f7a112" providerId="ADAL" clId="{C728FB3D-C5BF-4438-988E-147CCE8ED2FA}" dt="2024-12-19T13:34:59.110" v="394" actId="20577"/>
        <pc:sldMkLst>
          <pc:docMk/>
          <pc:sldMk cId="580006303" sldId="304"/>
        </pc:sldMkLst>
      </pc:sldChg>
      <pc:sldChg chg="modNotes modNotesTx">
        <pc:chgData name="HILL, THOMAS" userId="63f36f26-5715-428a-9437-f78b25f7a112" providerId="ADAL" clId="{C728FB3D-C5BF-4438-988E-147CCE8ED2FA}" dt="2024-12-19T13:35:30.376" v="402" actId="20577"/>
        <pc:sldMkLst>
          <pc:docMk/>
          <pc:sldMk cId="2834967143" sldId="305"/>
        </pc:sldMkLst>
      </pc:sldChg>
      <pc:sldChg chg="modNotesTx">
        <pc:chgData name="HILL, THOMAS" userId="63f36f26-5715-428a-9437-f78b25f7a112" providerId="ADAL" clId="{C728FB3D-C5BF-4438-988E-147CCE8ED2FA}" dt="2024-12-19T13:35:36.928" v="403" actId="20577"/>
        <pc:sldMkLst>
          <pc:docMk/>
          <pc:sldMk cId="759814605" sldId="307"/>
        </pc:sldMkLst>
      </pc:sldChg>
      <pc:sldChg chg="modNotes modNotesTx">
        <pc:chgData name="HILL, THOMAS" userId="63f36f26-5715-428a-9437-f78b25f7a112" providerId="ADAL" clId="{C728FB3D-C5BF-4438-988E-147CCE8ED2FA}" dt="2024-12-19T13:35:50.711" v="405" actId="20577"/>
        <pc:sldMkLst>
          <pc:docMk/>
          <pc:sldMk cId="996194420" sldId="308"/>
        </pc:sldMkLst>
      </pc:sldChg>
      <pc:sldChg chg="modNotesTx">
        <pc:chgData name="HILL, THOMAS" userId="63f36f26-5715-428a-9437-f78b25f7a112" providerId="ADAL" clId="{C728FB3D-C5BF-4438-988E-147CCE8ED2FA}" dt="2024-12-19T13:35:56.273" v="406" actId="20577"/>
        <pc:sldMkLst>
          <pc:docMk/>
          <pc:sldMk cId="1090946676" sldId="309"/>
        </pc:sldMkLst>
      </pc:sldChg>
      <pc:sldChg chg="modNotes modNotesTx">
        <pc:chgData name="HILL, THOMAS" userId="63f36f26-5715-428a-9437-f78b25f7a112" providerId="ADAL" clId="{C728FB3D-C5BF-4438-988E-147CCE8ED2FA}" dt="2024-12-19T13:34:38.702" v="392" actId="20577"/>
        <pc:sldMkLst>
          <pc:docMk/>
          <pc:sldMk cId="3362611146" sldId="312"/>
        </pc:sldMkLst>
      </pc:sldChg>
      <pc:sldChg chg="modNotes modNotesTx">
        <pc:chgData name="HILL, THOMAS" userId="63f36f26-5715-428a-9437-f78b25f7a112" providerId="ADAL" clId="{C728FB3D-C5BF-4438-988E-147CCE8ED2FA}" dt="2024-12-19T13:36:03.022" v="407" actId="20577"/>
        <pc:sldMkLst>
          <pc:docMk/>
          <pc:sldMk cId="1432768094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031"/>
          </a:xfrm>
          <a:prstGeom prst="rect">
            <a:avLst/>
          </a:prstGeom>
        </p:spPr>
        <p:txBody>
          <a:bodyPr vert="horz" lIns="39136" tIns="19568" rIns="39136" bIns="19568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0" cy="466031"/>
          </a:xfrm>
          <a:prstGeom prst="rect">
            <a:avLst/>
          </a:prstGeom>
        </p:spPr>
        <p:txBody>
          <a:bodyPr vert="horz" lIns="39136" tIns="19568" rIns="39136" bIns="19568" rtlCol="0"/>
          <a:lstStyle>
            <a:lvl1pPr algn="r">
              <a:defRPr sz="500"/>
            </a:lvl1pPr>
          </a:lstStyle>
          <a:p>
            <a:fld id="{D9D42D35-0463-4920-BEF7-2B88080E67A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370"/>
            <a:ext cx="3037840" cy="466031"/>
          </a:xfrm>
          <a:prstGeom prst="rect">
            <a:avLst/>
          </a:prstGeom>
        </p:spPr>
        <p:txBody>
          <a:bodyPr vert="horz" lIns="39136" tIns="19568" rIns="39136" bIns="19568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7" y="8830370"/>
            <a:ext cx="3037840" cy="466031"/>
          </a:xfrm>
          <a:prstGeom prst="rect">
            <a:avLst/>
          </a:prstGeom>
        </p:spPr>
        <p:txBody>
          <a:bodyPr vert="horz" lIns="39136" tIns="19568" rIns="39136" bIns="19568" rtlCol="0" anchor="b"/>
          <a:lstStyle>
            <a:lvl1pPr algn="r">
              <a:defRPr sz="5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92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0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pPr>
              <a:lnSpc>
                <a:spcPct val="107000"/>
              </a:lnSpc>
              <a:spcAft>
                <a:spcPts val="342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39136" tIns="19568" rIns="39136" bIns="19568"/>
          <a:lstStyle/>
          <a:p>
            <a:fld id="{AEC91417-485F-41E4-AD08-0DA2EF85D4E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39136" tIns="19568" rIns="39136" bIns="19568"/>
          <a:lstStyle/>
          <a:p>
            <a:fld id="{AEC91417-485F-41E4-AD08-0DA2EF85D4E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4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2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pPr>
              <a:lnSpc>
                <a:spcPct val="107000"/>
              </a:lnSpc>
              <a:spcAft>
                <a:spcPts val="342"/>
              </a:spcAft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39136" tIns="19568" rIns="39136" bIns="19568"/>
          <a:lstStyle/>
          <a:p>
            <a:fld id="{AEC91417-485F-41E4-AD08-0DA2EF85D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4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25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39136" tIns="19568" rIns="39136" bIns="19568"/>
          <a:lstStyle/>
          <a:p>
            <a:fld id="{AEC91417-485F-41E4-AD08-0DA2EF85D4E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9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751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2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4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4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8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pPr>
              <a:lnSpc>
                <a:spcPct val="107000"/>
              </a:lnSpc>
              <a:spcAft>
                <a:spcPts val="342"/>
              </a:spcAft>
            </a:pPr>
            <a:endParaRPr lang="en-US" sz="1600" b="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39136" tIns="19568" rIns="39136" bIns="19568"/>
          <a:lstStyle/>
          <a:p>
            <a:fld id="{AEC91417-485F-41E4-AD08-0DA2EF85D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9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00201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092" y="69574"/>
            <a:ext cx="5385816" cy="3139970"/>
          </a:xfrm>
        </p:spPr>
        <p:txBody>
          <a:bodyPr tIns="0" anchor="b" anchorCtr="0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9496" y="3255267"/>
            <a:ext cx="3493008" cy="164472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784" y="701702"/>
            <a:ext cx="7439243" cy="130997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6784" y="2071314"/>
            <a:ext cx="3813048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86784" y="2877312"/>
            <a:ext cx="3803992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57877" y="2071314"/>
            <a:ext cx="3568150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57877" y="2877312"/>
            <a:ext cx="3568150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41458"/>
            <a:ext cx="10671048" cy="14598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911096" y="2407653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232" y="2885439"/>
            <a:ext cx="3328416" cy="356386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3328416 w 3328416"/>
              <a:gd name="connsiteY2" fmla="*/ 6845 h 3563861"/>
              <a:gd name="connsiteX3" fmla="*/ 3328416 w 3328416"/>
              <a:gd name="connsiteY3" fmla="*/ 3563861 h 3563861"/>
              <a:gd name="connsiteX4" fmla="*/ 0 w 3328416"/>
              <a:gd name="connsiteY4" fmla="*/ 3563861 h 3563861"/>
              <a:gd name="connsiteX5" fmla="*/ 0 w 3328416"/>
              <a:gd name="connsiteY5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63861">
                <a:moveTo>
                  <a:pt x="0" y="6845"/>
                </a:moveTo>
                <a:lnTo>
                  <a:pt x="1191768" y="0"/>
                </a:lnTo>
                <a:cubicBezTo>
                  <a:pt x="1278636" y="383458"/>
                  <a:pt x="1523661" y="452121"/>
                  <a:pt x="1679448" y="452121"/>
                </a:cubicBezTo>
                <a:cubicBezTo>
                  <a:pt x="1835235" y="452121"/>
                  <a:pt x="2146300" y="265349"/>
                  <a:pt x="2126488" y="1"/>
                </a:cubicBezTo>
                <a:lnTo>
                  <a:pt x="3328416" y="6845"/>
                </a:lnTo>
                <a:lnTo>
                  <a:pt x="3328416" y="3563861"/>
                </a:lnTo>
                <a:lnTo>
                  <a:pt x="0" y="3563861"/>
                </a:lnTo>
                <a:lnTo>
                  <a:pt x="0" y="684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2124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41848" y="2407653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3984" y="2890519"/>
            <a:ext cx="3328416" cy="355878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3328416 w 3328416"/>
              <a:gd name="connsiteY2" fmla="*/ 1765 h 3558781"/>
              <a:gd name="connsiteX3" fmla="*/ 3328416 w 3328416"/>
              <a:gd name="connsiteY3" fmla="*/ 3558781 h 3558781"/>
              <a:gd name="connsiteX4" fmla="*/ 0 w 3328416"/>
              <a:gd name="connsiteY4" fmla="*/ 3558781 h 3558781"/>
              <a:gd name="connsiteX5" fmla="*/ 0 w 3328416"/>
              <a:gd name="connsiteY5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2134616 w 3328416"/>
              <a:gd name="connsiteY2" fmla="*/ 1 h 3558781"/>
              <a:gd name="connsiteX3" fmla="*/ 3328416 w 3328416"/>
              <a:gd name="connsiteY3" fmla="*/ 1765 h 3558781"/>
              <a:gd name="connsiteX4" fmla="*/ 3328416 w 3328416"/>
              <a:gd name="connsiteY4" fmla="*/ 3558781 h 3558781"/>
              <a:gd name="connsiteX5" fmla="*/ 0 w 3328416"/>
              <a:gd name="connsiteY5" fmla="*/ 3558781 h 3558781"/>
              <a:gd name="connsiteX6" fmla="*/ 0 w 3328416"/>
              <a:gd name="connsiteY6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8781">
                <a:moveTo>
                  <a:pt x="0" y="1765"/>
                </a:moveTo>
                <a:lnTo>
                  <a:pt x="1189736" y="0"/>
                </a:lnTo>
                <a:cubicBezTo>
                  <a:pt x="1213443" y="191770"/>
                  <a:pt x="1332399" y="417831"/>
                  <a:pt x="1672336" y="461011"/>
                </a:cubicBezTo>
                <a:cubicBezTo>
                  <a:pt x="2024549" y="425451"/>
                  <a:pt x="2136733" y="127001"/>
                  <a:pt x="2134616" y="1"/>
                </a:cubicBezTo>
                <a:lnTo>
                  <a:pt x="3328416" y="1765"/>
                </a:lnTo>
                <a:lnTo>
                  <a:pt x="3328416" y="3558781"/>
                </a:lnTo>
                <a:lnTo>
                  <a:pt x="0" y="3558781"/>
                </a:lnTo>
                <a:lnTo>
                  <a:pt x="0" y="176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2876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290304" y="2407653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2440" y="2891789"/>
            <a:ext cx="3328416" cy="355751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3328416 w 3328416"/>
              <a:gd name="connsiteY2" fmla="*/ 495 h 3557511"/>
              <a:gd name="connsiteX3" fmla="*/ 3328416 w 3328416"/>
              <a:gd name="connsiteY3" fmla="*/ 3557511 h 3557511"/>
              <a:gd name="connsiteX4" fmla="*/ 0 w 3328416"/>
              <a:gd name="connsiteY4" fmla="*/ 3557511 h 3557511"/>
              <a:gd name="connsiteX5" fmla="*/ 0 w 3328416"/>
              <a:gd name="connsiteY5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2133600 w 3328416"/>
              <a:gd name="connsiteY2" fmla="*/ 1 h 3557511"/>
              <a:gd name="connsiteX3" fmla="*/ 3328416 w 3328416"/>
              <a:gd name="connsiteY3" fmla="*/ 495 h 3557511"/>
              <a:gd name="connsiteX4" fmla="*/ 3328416 w 3328416"/>
              <a:gd name="connsiteY4" fmla="*/ 3557511 h 3557511"/>
              <a:gd name="connsiteX5" fmla="*/ 0 w 3328416"/>
              <a:gd name="connsiteY5" fmla="*/ 3557511 h 3557511"/>
              <a:gd name="connsiteX6" fmla="*/ 0 w 3328416"/>
              <a:gd name="connsiteY6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42110 w 3328416"/>
              <a:gd name="connsiteY2" fmla="*/ 47625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7511">
                <a:moveTo>
                  <a:pt x="0" y="495"/>
                </a:moveTo>
                <a:lnTo>
                  <a:pt x="1184910" y="0"/>
                </a:lnTo>
                <a:cubicBezTo>
                  <a:pt x="1215390" y="266700"/>
                  <a:pt x="1375410" y="415291"/>
                  <a:pt x="1672590" y="457201"/>
                </a:cubicBezTo>
                <a:cubicBezTo>
                  <a:pt x="2032000" y="411481"/>
                  <a:pt x="2098040" y="179071"/>
                  <a:pt x="2133600" y="1"/>
                </a:cubicBezTo>
                <a:lnTo>
                  <a:pt x="3328416" y="495"/>
                </a:lnTo>
                <a:lnTo>
                  <a:pt x="3328416" y="3557511"/>
                </a:lnTo>
                <a:lnTo>
                  <a:pt x="0" y="3557511"/>
                </a:lnTo>
                <a:lnTo>
                  <a:pt x="0" y="495"/>
                </a:lnTo>
                <a:close/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1332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A3ED5-BEA8-79A4-A782-B2CDF23DA49B}"/>
              </a:ext>
            </a:extLst>
          </p:cNvPr>
          <p:cNvSpPr>
            <a:spLocks noChangeAspect="1"/>
          </p:cNvSpPr>
          <p:nvPr userDrawn="1"/>
        </p:nvSpPr>
        <p:spPr>
          <a:xfrm>
            <a:off x="1911096" y="2409684"/>
            <a:ext cx="932688" cy="93268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78A295-1123-7741-FF14-7A34BF88FADA}"/>
              </a:ext>
            </a:extLst>
          </p:cNvPr>
          <p:cNvSpPr>
            <a:spLocks noChangeAspect="1"/>
          </p:cNvSpPr>
          <p:nvPr userDrawn="1"/>
        </p:nvSpPr>
        <p:spPr>
          <a:xfrm>
            <a:off x="5642356" y="2407653"/>
            <a:ext cx="932688" cy="9326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CFDE8A-AB48-8603-AAE2-E2C68488105C}"/>
              </a:ext>
            </a:extLst>
          </p:cNvPr>
          <p:cNvSpPr>
            <a:spLocks noChangeAspect="1"/>
          </p:cNvSpPr>
          <p:nvPr userDrawn="1"/>
        </p:nvSpPr>
        <p:spPr>
          <a:xfrm>
            <a:off x="9289796" y="2412733"/>
            <a:ext cx="932688" cy="93268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>
            <a:extLst>
              <a:ext uri="{FF2B5EF4-FFF2-40B4-BE49-F238E27FC236}">
                <a16:creationId xmlns:a16="http://schemas.microsoft.com/office/drawing/2014/main" id="{ABC388A2-FFC7-1A87-02FB-C97B5016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>
            <a:extLst>
              <a:ext uri="{FF2B5EF4-FFF2-40B4-BE49-F238E27FC236}">
                <a16:creationId xmlns:a16="http://schemas.microsoft.com/office/drawing/2014/main" id="{D64C4994-B525-F4C0-B74F-D5E8296D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>
            <a:extLst>
              <a:ext uri="{FF2B5EF4-FFF2-40B4-BE49-F238E27FC236}">
                <a16:creationId xmlns:a16="http://schemas.microsoft.com/office/drawing/2014/main" id="{FEA70E9F-C506-413C-11EF-5915A229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>
            <a:extLst>
              <a:ext uri="{FF2B5EF4-FFF2-40B4-BE49-F238E27FC236}">
                <a16:creationId xmlns:a16="http://schemas.microsoft.com/office/drawing/2014/main" id="{F19C81EC-0322-58A2-C455-6E2C84D1E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0" y="831101"/>
            <a:ext cx="6527800" cy="26280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0" y="3556431"/>
            <a:ext cx="6527800" cy="189321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048" y="327989"/>
            <a:ext cx="4550664" cy="2453773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2846832"/>
            <a:ext cx="4550664" cy="2314448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>
            <a:extLst>
              <a:ext uri="{FF2B5EF4-FFF2-40B4-BE49-F238E27FC236}">
                <a16:creationId xmlns:a16="http://schemas.microsoft.com/office/drawing/2014/main" id="{8D5D10FF-3DE5-39CA-FA9A-29A09DC4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BFA89E6A-8342-AE30-45E0-BC1DFE32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>
            <a:extLst>
              <a:ext uri="{FF2B5EF4-FFF2-40B4-BE49-F238E27FC236}">
                <a16:creationId xmlns:a16="http://schemas.microsoft.com/office/drawing/2014/main" id="{D9D7EB49-4BC9-040F-C4CC-5771C5FB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3CE04498-C285-EFB8-340C-1A0640781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5032" y="755374"/>
            <a:ext cx="7740995" cy="150014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032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84539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15" y="741458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0215" y="2301902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89452"/>
            <a:ext cx="5693664" cy="25805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3"/>
            <a:ext cx="4011087" cy="148093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40110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2A99-B632-4169-A8AC-60DEB184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8258-6C9A-4D74-9CA6-8A5F9915D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987D7-6A2C-4731-A461-75824CC90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5D890-535F-46BE-BF50-EDF23C55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EE933-BC27-4496-A511-AE0FBDED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741F5-CF52-4846-90F7-5684C471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64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D22F-D7E4-439F-A34F-F0FD2CF1D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9CF5E-5AC0-48B9-95BD-56C186D33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85831-2E99-4094-BB35-EA13C36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8F172-1B8B-4CF3-952B-18D28FD8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B0740-3DD6-4D3C-B6C2-72DB170A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8B2F-141F-4C42-89A9-8245BBC2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4D9EF-EB3A-4F8C-8AC9-0CEBBF2F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3FAC-2440-4295-A7A2-7DC48F6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D03EE-9B6E-41EE-A3B6-1C56AC72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D791-B263-4B9C-A981-909CAE08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0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7CA7-F2DD-40FF-BA49-32616F1B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5D23-3211-4255-84CC-F3C3A0318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147A9-2EE9-4E75-AC67-20BA9DFD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36FFB-EC6A-4C03-BF6F-62970F6C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B7144-E4A6-4B90-837E-F386F02F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8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2A99-B632-4169-A8AC-60DEB184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8258-6C9A-4D74-9CA6-8A5F9915D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987D7-6A2C-4731-A461-75824CC90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5D890-535F-46BE-BF50-EDF23C55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EE933-BC27-4496-A511-AE0FBDED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741F5-CF52-4846-90F7-5684C471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5F1E-1094-4FB9-8C47-1352ACD4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83D5E-5451-4C5E-A4B4-ED30AE931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03B32-3F79-4716-91CF-2D40657E6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3190E-5721-4F45-98BE-B6EFF1E7C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EDCE2-5B06-4385-8B7B-1F06E67BF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8CB3D-868A-44B4-9A0F-81F213EC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42BD3-520B-47EC-8819-43A2BCFA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F9C17-8375-4F2B-88F4-EAB1987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2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A56F-C7A8-4782-9C9D-65DF198A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E8525-F065-44F6-9D7D-8CAC4050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CC429-8B3A-48DD-BBE6-A7052B76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BB87A-678A-491A-B8E6-9806275C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5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1DEE7-ACCE-4942-884D-6AFCCD92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2B6B5-E004-4D28-A85C-733815B2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DAD33-3A8F-4044-BE50-F49AC193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3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3E5A-B31D-4563-9B48-66EC1E0A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DA23-2B54-458B-8412-8668DA7D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C9FAF-0F36-4065-B510-9055D2415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569C6-DDB7-4168-85EA-F4477727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C072-C06D-4EC6-8567-5FBD693A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0CD0D-BAD2-46D9-9501-0143C96C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24528" y="815009"/>
            <a:ext cx="6766560" cy="28114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224528" y="3723748"/>
            <a:ext cx="6766560" cy="24472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15D7-002F-467F-A4E4-78E5D3D9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34C14-33B7-4ED0-9B62-FD1B0077D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5709D-76E5-48DB-8EFE-9B3A4550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C7F45-1BEB-4294-9B9A-E88788E3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6D4C1-FF55-47AF-B11E-1983F09F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0D60A-79DB-4439-9FFE-67F026DE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2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0A27-5DF0-4383-9C5D-D7DE1326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D4C77-7C31-4713-B76C-0C4B3CD2A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2F112-279B-496E-AD31-3A1AE47C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3E806-52A4-45D7-811C-75D39402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FC4C5-CC24-4A73-A059-9EB316F6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2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0E12B-1C3A-4929-ADD5-DC07661B2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4BA83-8644-4C2D-A5BD-1411C9DE6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CEFA6-1367-4528-B093-53117EBB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A7D1-5394-4600-813B-516309EF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CC36-3355-4ADA-8E3F-0ABD86DE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699591"/>
            <a:ext cx="6400800" cy="28449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5600" y="4598948"/>
            <a:ext cx="6400800" cy="84769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31520"/>
            <a:ext cx="10665089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51398"/>
            <a:ext cx="10671048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937" y="755729"/>
            <a:ext cx="10665089" cy="8599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1016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1016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picture</a:t>
            </a:r>
          </a:p>
          <a:p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8288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picture</a:t>
            </a:r>
          </a:p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28288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picture</a:t>
            </a:r>
          </a:p>
          <a:p>
            <a:endParaRPr lang="en-US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5560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picture</a:t>
            </a:r>
          </a:p>
          <a:p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85560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picture</a:t>
            </a:r>
          </a:p>
          <a:p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42832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picture</a:t>
            </a:r>
          </a:p>
          <a:p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2832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picture</a:t>
            </a:r>
          </a:p>
          <a:p>
            <a:endParaRPr lang="en-US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938" y="457200"/>
            <a:ext cx="3200400" cy="2445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3" r:id="rId2"/>
    <p:sldLayoutId id="2147483679" r:id="rId3"/>
    <p:sldLayoutId id="2147483680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82" r:id="rId12"/>
    <p:sldLayoutId id="2147483674" r:id="rId13"/>
    <p:sldLayoutId id="2147483675" r:id="rId14"/>
    <p:sldLayoutId id="2147483676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99" r:id="rId21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9D6F2-F173-4E6F-B20D-CAC25A3A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30015-A109-4741-BA96-8F1E5E7D4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13045-DD32-4684-8677-DF11A362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D1F8-2118-4854-893F-CBB3C5216B97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A3445-3DFD-4689-AB33-DFDD582A6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4A290-4325-4FAC-8734-29D17E933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5C-BCEF-40E0-BFCC-1ABD1B10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collegetour.com/" TargetMode="External"/><Relationship Id="rId13" Type="http://schemas.openxmlformats.org/officeDocument/2006/relationships/hyperlink" Target="http://www.princetonreview.com/college-education" TargetMode="External"/><Relationship Id="rId3" Type="http://schemas.openxmlformats.org/officeDocument/2006/relationships/hyperlink" Target="https://bigfuture.collegeboard.org/" TargetMode="External"/><Relationship Id="rId7" Type="http://schemas.openxmlformats.org/officeDocument/2006/relationships/hyperlink" Target="https://www.niche.com/?ref=colleges" TargetMode="External"/><Relationship Id="rId12" Type="http://schemas.openxmlformats.org/officeDocument/2006/relationships/hyperlink" Target="http://colleges.usnews.rankingsandreviews.com/best-colleg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igo.com/" TargetMode="External"/><Relationship Id="rId11" Type="http://schemas.openxmlformats.org/officeDocument/2006/relationships/hyperlink" Target="https://hsnavigator.org/" TargetMode="External"/><Relationship Id="rId5" Type="http://schemas.openxmlformats.org/officeDocument/2006/relationships/hyperlink" Target="https://www.cappex.com/" TargetMode="External"/><Relationship Id="rId15" Type="http://schemas.openxmlformats.org/officeDocument/2006/relationships/hyperlink" Target="http://www.kiplinger.com/fronts/channels/college/index.html" TargetMode="External"/><Relationship Id="rId10" Type="http://schemas.openxmlformats.org/officeDocument/2006/relationships/hyperlink" Target="https://nces.ed.gov/collegenavigator/" TargetMode="External"/><Relationship Id="rId4" Type="http://schemas.openxmlformats.org/officeDocument/2006/relationships/hyperlink" Target="https://www.commonapp.org/explore/" TargetMode="External"/><Relationship Id="rId9" Type="http://schemas.openxmlformats.org/officeDocument/2006/relationships/hyperlink" Target="https://www.collegeconfidential.com/schools/" TargetMode="External"/><Relationship Id="rId14" Type="http://schemas.openxmlformats.org/officeDocument/2006/relationships/hyperlink" Target="http://www.forbes.com/top-colleg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7802" y="5209209"/>
            <a:ext cx="5376395" cy="164879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cs typeface="Sabon Next LT"/>
              </a:rPr>
              <a:t>Post-Secondary Planning </a:t>
            </a:r>
          </a:p>
          <a:p>
            <a:r>
              <a:rPr lang="en-US">
                <a:solidFill>
                  <a:schemeClr val="tx1"/>
                </a:solidFill>
                <a:cs typeface="Sabon Next LT"/>
              </a:rPr>
              <a:t>Juniors Class of 2026</a:t>
            </a:r>
          </a:p>
          <a:p>
            <a:r>
              <a:rPr lang="en-US">
                <a:solidFill>
                  <a:schemeClr val="tx1"/>
                </a:solidFill>
                <a:cs typeface="Sabon Next LT"/>
              </a:rPr>
              <a:t>Testing &amp; College Search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AFFDE-0872-017F-0BEF-188940D6D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68" y="190736"/>
            <a:ext cx="4345407" cy="43812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6E1296-A064-DE25-E2C5-AD27BE6BB547}"/>
              </a:ext>
            </a:extLst>
          </p:cNvPr>
          <p:cNvSpPr txBox="1"/>
          <p:nvPr/>
        </p:nvSpPr>
        <p:spPr>
          <a:xfrm>
            <a:off x="782538" y="2173855"/>
            <a:ext cx="4541779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When? </a:t>
            </a:r>
            <a:r>
              <a:rPr lang="en-US" sz="2400"/>
              <a:t>  Typically 1st 2 weeks of May @ CB South during school day.</a:t>
            </a:r>
            <a:endParaRPr lang="en-US" sz="2400">
              <a:cs typeface="Sabon Next LT"/>
            </a:endParaRPr>
          </a:p>
          <a:p>
            <a:endParaRPr lang="en-US" sz="2400">
              <a:cs typeface="Sabon Next LT"/>
            </a:endParaRPr>
          </a:p>
          <a:p>
            <a:r>
              <a:rPr lang="en-US" sz="2400" b="1"/>
              <a:t>How?  </a:t>
            </a:r>
            <a:r>
              <a:rPr lang="en-US" sz="2400"/>
              <a:t>Register through </a:t>
            </a:r>
            <a:r>
              <a:rPr lang="en-US" sz="2400" err="1"/>
              <a:t>Mypaymentsplus</a:t>
            </a:r>
            <a:endParaRPr lang="en-US" sz="2400">
              <a:cs typeface="Sabon Next LT"/>
            </a:endParaRPr>
          </a:p>
          <a:p>
            <a:endParaRPr lang="en-US" sz="2400">
              <a:cs typeface="Sabon Next LT"/>
            </a:endParaRPr>
          </a:p>
          <a:p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Cost? 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$104</a:t>
            </a:r>
            <a:endParaRPr lang="en-US"/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Course registration and payment deadline varies based on when AP course began</a:t>
            </a:r>
            <a:endParaRPr lang="en-US" sz="2400">
              <a:solidFill>
                <a:srgbClr val="FF0000"/>
              </a:solidFill>
              <a:cs typeface="Sabon Next LT"/>
            </a:endParaRPr>
          </a:p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EC536-127E-F566-BF6A-3641E092510D}"/>
              </a:ext>
            </a:extLst>
          </p:cNvPr>
          <p:cNvSpPr txBox="1"/>
          <p:nvPr/>
        </p:nvSpPr>
        <p:spPr>
          <a:xfrm>
            <a:off x="5831098" y="2170686"/>
            <a:ext cx="60987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/>
              <a:t>Potential benefits of AP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/>
              <a:t>College credit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/>
              <a:t>Course level placement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/>
              <a:t>“Place out” of college courses.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/>
              <a:t>Advanced academic standing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/>
              <a:t>Rigorous preparation for college coursework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/>
              <a:t>Who takes AP Credits? 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/>
              <a:t>www.collegeboard.org/ap/creditpolicy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5B8C7-071A-A60E-97F4-F245B2349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3" t="24508" r="4986" b="27828"/>
          <a:stretch/>
        </p:blipFill>
        <p:spPr>
          <a:xfrm>
            <a:off x="3233310" y="147751"/>
            <a:ext cx="5875309" cy="20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09A5-EBE9-4483-A04D-1CF6E08E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br>
              <a:rPr lang="en-US" sz="4000">
                <a:solidFill>
                  <a:srgbClr val="FFFFFF"/>
                </a:solidFill>
                <a:cs typeface="Calibri Light"/>
              </a:rPr>
            </a:br>
            <a:r>
              <a:rPr lang="en-US" sz="400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4000">
                <a:solidFill>
                  <a:srgbClr val="FFFFFF"/>
                </a:solidFill>
                <a:latin typeface="Arial Black" panose="020B0A04020102020204" pitchFamily="34" charset="0"/>
                <a:cs typeface="Calibri Light"/>
              </a:rPr>
              <a:t>A Valuable Resource</a:t>
            </a:r>
            <a:endParaRPr lang="en-US" sz="4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E917-3FC3-49F0-9830-FAB6B226D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323" y="1032086"/>
            <a:ext cx="6596429" cy="465751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88620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An online notebook to do research, track your progress, keep personal records...</a:t>
            </a:r>
          </a:p>
          <a:p>
            <a:pPr marL="388620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Research</a:t>
            </a:r>
          </a:p>
          <a:p>
            <a:pPr marL="845820" lvl="1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Colleges</a:t>
            </a:r>
          </a:p>
          <a:p>
            <a:pPr marL="845820" lvl="1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Careers</a:t>
            </a:r>
          </a:p>
          <a:p>
            <a:pPr marL="845820" lvl="1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Scholarships</a:t>
            </a:r>
          </a:p>
          <a:p>
            <a:pPr marL="845820" lvl="1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Enrichment &amp; Summer Programs</a:t>
            </a:r>
          </a:p>
          <a:p>
            <a:pPr marL="388620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Analyze &amp; Compare Data  </a:t>
            </a:r>
          </a:p>
          <a:p>
            <a:pPr marL="388620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Visit College Websites</a:t>
            </a:r>
          </a:p>
          <a:p>
            <a:pPr marL="388620" indent="-342900"/>
            <a:r>
              <a:rPr lang="en-US" sz="3000">
                <a:latin typeface="Sabon Next LT" panose="02000500000000000000" pitchFamily="2" charset="0"/>
                <a:cs typeface="Sabon Next LT" panose="02000500000000000000" pitchFamily="2" charset="0"/>
              </a:rPr>
              <a:t>Requesting Transcripts and Letters of Recommendation Senior Year                                      </a:t>
            </a:r>
          </a:p>
          <a:p>
            <a:pPr marL="45720" indent="0">
              <a:buNone/>
            </a:pPr>
            <a:endParaRPr lang="en-US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6A11167-26E4-4620-A72A-82AA0F1B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32" y="1912006"/>
            <a:ext cx="2743200" cy="10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1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80F0-55E2-4DE6-A4A0-576FC9F9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4" y="260965"/>
            <a:ext cx="616677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chemeClr val="accent3"/>
                </a:solidFill>
                <a:latin typeface="+mn-lt"/>
                <a:cs typeface="Aharoni"/>
              </a:rPr>
              <a:t>The College Search</a:t>
            </a:r>
            <a:br>
              <a:rPr lang="en-US" sz="4000" b="1">
                <a:latin typeface="+mn-lt"/>
                <a:cs typeface="Aharoni"/>
              </a:rPr>
            </a:br>
            <a:r>
              <a:rPr lang="en-US" sz="3600" b="1" u="sng">
                <a:solidFill>
                  <a:schemeClr val="accent3"/>
                </a:solidFill>
                <a:latin typeface="+mn-lt"/>
                <a:cs typeface="Aharoni"/>
              </a:rPr>
              <a:t>Find Your Fit...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6BAC1-B5E9-4952-A9A4-D5DFD302AAAF}"/>
              </a:ext>
            </a:extLst>
          </p:cNvPr>
          <p:cNvSpPr txBox="1"/>
          <p:nvPr/>
        </p:nvSpPr>
        <p:spPr>
          <a:xfrm>
            <a:off x="1068499" y="1753860"/>
            <a:ext cx="4090377" cy="49157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</a:rPr>
              <a:t>Selection Criteria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2 or 4 year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Academics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Competitiveness/Admissions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Public vs private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cs typeface="Calibri"/>
              </a:rPr>
              <a:t>Size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cs typeface="Calibri"/>
              </a:rPr>
              <a:t>Cost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Coed vs single sex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Enrollment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Location &amp; distance from home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Religious affiliation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Sports &amp; Divisions &amp; Intramurals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Diversity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Resources/Opportunities</a:t>
            </a:r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069627-576E-670F-607B-1F9F1179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50" y="1191382"/>
            <a:ext cx="6383015" cy="2091994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F249C2-9B57-DB38-26CD-0A9A3B1DB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354"/>
          <a:stretch/>
        </p:blipFill>
        <p:spPr>
          <a:xfrm>
            <a:off x="7831439" y="3429000"/>
            <a:ext cx="4093632" cy="32142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50A499-7027-A249-47E3-61B069174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015" y="157712"/>
            <a:ext cx="2919473" cy="928923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CC09D7C-5BE5-45FE-A14A-0D97D277F757}"/>
              </a:ext>
            </a:extLst>
          </p:cNvPr>
          <p:cNvSpPr/>
          <p:nvPr/>
        </p:nvSpPr>
        <p:spPr>
          <a:xfrm>
            <a:off x="7168063" y="4107954"/>
            <a:ext cx="978408" cy="297727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BF146-2AB1-A031-32EB-03740B48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2237" cy="1325563"/>
          </a:xfrm>
        </p:spPr>
        <p:txBody>
          <a:bodyPr>
            <a:normAutofit/>
          </a:bodyPr>
          <a:lstStyle/>
          <a:p>
            <a:r>
              <a:rPr lang="en-US" sz="4300">
                <a:latin typeface="Arial Black" panose="020B0A04020102020204" pitchFamily="34" charset="0"/>
                <a:cs typeface="Sabon Next LT" panose="02000500000000000000" pitchFamily="2" charset="0"/>
              </a:rPr>
              <a:t>Research &amp; Comparison Tools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9956D-0568-F6B8-C8EC-3BF1414BAFC0}"/>
              </a:ext>
            </a:extLst>
          </p:cNvPr>
          <p:cNvSpPr txBox="1"/>
          <p:nvPr/>
        </p:nvSpPr>
        <p:spPr>
          <a:xfrm>
            <a:off x="7488019" y="2243898"/>
            <a:ext cx="3581583" cy="91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4048">
              <a:spcAft>
                <a:spcPts val="600"/>
              </a:spcAft>
            </a:pPr>
            <a:r>
              <a:rPr lang="en-US" sz="2688" kern="1200">
                <a:solidFill>
                  <a:schemeClr val="tx1"/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Keep track of your research in one place. </a:t>
            </a:r>
            <a:endParaRPr lang="en-US" sz="320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7CB83C5-D241-532E-EACE-0A79264A4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97" y="1825625"/>
            <a:ext cx="6143264" cy="1819983"/>
          </a:xfrm>
          <a:prstGeom prst="rect">
            <a:avLst/>
          </a:prstGeom>
        </p:spPr>
      </p:pic>
      <p:pic>
        <p:nvPicPr>
          <p:cNvPr id="14" name="Picture 13" descr="A graph with green and red and blue ticks and crosses&#10;&#10;Description automatically generated">
            <a:extLst>
              <a:ext uri="{FF2B5EF4-FFF2-40B4-BE49-F238E27FC236}">
                <a16:creationId xmlns:a16="http://schemas.microsoft.com/office/drawing/2014/main" id="{7F63771F-3D86-8D35-3B58-40B54D50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206" y="3765649"/>
            <a:ext cx="5333240" cy="25005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90B3A9-3DBF-F726-AB4A-104E4DCD40D3}"/>
              </a:ext>
            </a:extLst>
          </p:cNvPr>
          <p:cNvSpPr txBox="1"/>
          <p:nvPr/>
        </p:nvSpPr>
        <p:spPr>
          <a:xfrm>
            <a:off x="1714501" y="4463311"/>
            <a:ext cx="384809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4048">
              <a:spcAft>
                <a:spcPts val="600"/>
              </a:spcAft>
            </a:pPr>
            <a:r>
              <a:rPr lang="en-US" sz="2800" kern="1200">
                <a:solidFill>
                  <a:schemeClr val="tx1"/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Colleges I’m Thinking About</a:t>
            </a:r>
          </a:p>
          <a:p>
            <a:pPr algn="ctr" defTabSz="384048">
              <a:spcAft>
                <a:spcPts val="600"/>
              </a:spcAft>
            </a:pPr>
            <a:r>
              <a:rPr lang="en-US" sz="2800" kern="1200">
                <a:solidFill>
                  <a:schemeClr val="tx1"/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&amp; Scatterplots</a:t>
            </a:r>
            <a:endParaRPr lang="en-US" sz="280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9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26F6ED-57BC-4CFB-B6B9-817AB334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7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 Black" panose="020B0A04020102020204" pitchFamily="34" charset="0"/>
              </a:rPr>
              <a:t>Check Out the Statistics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15695A-EB48-4068-C1D0-27DC8E7D3B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83825"/>
            <a:ext cx="5181600" cy="374635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A76B958-8A79-7934-3DCF-67C8C0983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72678" y="3150554"/>
            <a:ext cx="5762122" cy="1545748"/>
          </a:xfr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29D9856-29BE-4995-A870-8D2207C64A41}"/>
              </a:ext>
            </a:extLst>
          </p:cNvPr>
          <p:cNvSpPr/>
          <p:nvPr/>
        </p:nvSpPr>
        <p:spPr>
          <a:xfrm>
            <a:off x="8853739" y="2686545"/>
            <a:ext cx="323557" cy="2813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8E8E02E-64F6-37CB-9106-21C03ADA1096}"/>
              </a:ext>
            </a:extLst>
          </p:cNvPr>
          <p:cNvSpPr/>
          <p:nvPr/>
        </p:nvSpPr>
        <p:spPr>
          <a:xfrm>
            <a:off x="7349817" y="2313084"/>
            <a:ext cx="465337" cy="7535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4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C21BF-2685-7D80-D81D-E1C0F7CB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077719"/>
            <a:ext cx="3546889" cy="5033383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  <a:t>Online </a:t>
            </a:r>
            <a:b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  <a:t>College</a:t>
            </a:r>
            <a:b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  <a:t>Search </a:t>
            </a:r>
            <a:b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  <a:t>Tools:</a:t>
            </a:r>
            <a:b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en-US" sz="400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2800">
                <a:solidFill>
                  <a:srgbClr val="FFFFFF"/>
                </a:solidFill>
                <a:latin typeface="Arial Black" panose="020B0A04020102020204" pitchFamily="34" charset="0"/>
              </a:rPr>
              <a:t>Ratings, Discussion Boards, </a:t>
            </a:r>
            <a:br>
              <a:rPr lang="en-US" sz="280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2800">
                <a:solidFill>
                  <a:srgbClr val="FFFFFF"/>
                </a:solidFill>
                <a:latin typeface="Arial Black" panose="020B0A04020102020204" pitchFamily="34" charset="0"/>
              </a:rPr>
              <a:t>Search Engines</a:t>
            </a:r>
            <a:br>
              <a:rPr lang="en-US" sz="280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en-US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B109-0307-CCBE-4952-7BD3E2339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3455" y="1412489"/>
            <a:ext cx="3740395" cy="4363844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Board/Big Future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App/Explore Colleges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 err="1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Cappex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 err="1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Unigo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Niche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TheCollegeTour.com 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Confidential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Navigator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 Navigator </a:t>
            </a:r>
            <a:endParaRPr lang="en-US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4D6E0-A20F-A18D-1972-FDB3214F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5893" y="1412489"/>
            <a:ext cx="3876107" cy="4363844"/>
          </a:xfrm>
        </p:spPr>
        <p:txBody>
          <a:bodyPr>
            <a:normAutofit fontScale="92500" lnSpcReduction="20000"/>
          </a:bodyPr>
          <a:lstStyle/>
          <a:p>
            <a:r>
              <a:rPr lang="en-US" sz="2600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US News and World Report’s </a:t>
            </a:r>
            <a:r>
              <a:rPr lang="en-US" sz="2600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Colleges Report</a:t>
            </a:r>
            <a:endParaRPr lang="en-US" sz="2600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 sz="2600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Princeton Review</a:t>
            </a:r>
            <a:endParaRPr lang="en-US" sz="2600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 sz="2600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Forbes Magazine’s </a:t>
            </a:r>
            <a:r>
              <a:rPr lang="en-US" sz="2600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America’s Top Colleges</a:t>
            </a:r>
            <a:endParaRPr lang="en-US" sz="2600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r>
              <a:rPr lang="en-US" sz="2600">
                <a:solidFill>
                  <a:schemeClr val="accent3"/>
                </a:solidFill>
                <a:latin typeface="Sabon Next LT" panose="02000500000000000000" pitchFamily="2" charset="0"/>
                <a:cs typeface="Sabon Next LT" panose="020005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Kiplinger’s Best College Values</a:t>
            </a:r>
            <a:endParaRPr lang="en-US" sz="2600">
              <a:solidFill>
                <a:schemeClr val="accent3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3276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Naviance | Programs">
            <a:extLst>
              <a:ext uri="{FF2B5EF4-FFF2-40B4-BE49-F238E27FC236}">
                <a16:creationId xmlns:a16="http://schemas.microsoft.com/office/drawing/2014/main" id="{0E6C078F-8CDC-CCBB-8AF3-1E898CB5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822" y="1564623"/>
            <a:ext cx="3510140" cy="8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lege Rep Visits | Solomon Unified School District 393">
            <a:extLst>
              <a:ext uri="{FF2B5EF4-FFF2-40B4-BE49-F238E27FC236}">
                <a16:creationId xmlns:a16="http://schemas.microsoft.com/office/drawing/2014/main" id="{8B4536E3-533E-E820-7D36-E54979E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82027">
            <a:off x="3813724" y="2748100"/>
            <a:ext cx="2371093" cy="20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041C67D0-A496-4B86-BF61-263FF9EF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6" name="Right Triangle 104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590E1-F30B-498A-A7E5-06CB40AF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22" y="551927"/>
            <a:ext cx="5327272" cy="12079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latin typeface="Arial Black" panose="020B0A04020102020204" pitchFamily="34" charset="0"/>
              </a:rPr>
              <a:t>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81829-95C6-4A2F-8950-8493A825F840}"/>
              </a:ext>
            </a:extLst>
          </p:cNvPr>
          <p:cNvSpPr/>
          <p:nvPr/>
        </p:nvSpPr>
        <p:spPr>
          <a:xfrm>
            <a:off x="6095999" y="1364706"/>
            <a:ext cx="5450827" cy="5168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Sabon Next LT" panose="02000500000000000000" pitchFamily="2" charset="0"/>
                <a:cs typeface="Sabon Next LT" panose="02000500000000000000" pitchFamily="2" charset="0"/>
              </a:rPr>
              <a:t>Student Services Webpage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Sabon Next LT" panose="02000500000000000000" pitchFamily="2" charset="0"/>
                <a:cs typeface="Sabon Next LT" panose="02000500000000000000" pitchFamily="2" charset="0"/>
              </a:rPr>
              <a:t>Naviance- College and Military visits, Statistics, College Search tools, Virtual campus tours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Sabon Next LT" panose="02000500000000000000" pitchFamily="2" charset="0"/>
                <a:cs typeface="Sabon Next LT" panose="02000500000000000000" pitchFamily="2" charset="0"/>
              </a:rPr>
              <a:t>School Counselor – Students should schedule individual appointments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Sabon Next LT" panose="02000500000000000000" pitchFamily="2" charset="0"/>
                <a:cs typeface="Sabon Next LT" panose="02000500000000000000" pitchFamily="2" charset="0"/>
              </a:rPr>
              <a:t>Open House Bulletin Board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Sabon Next LT" panose="02000500000000000000" pitchFamily="2" charset="0"/>
                <a:cs typeface="Sabon Next LT" panose="02000500000000000000" pitchFamily="2" charset="0"/>
              </a:rPr>
              <a:t>College Rep Visits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Sabon Next LT" panose="02000500000000000000" pitchFamily="2" charset="0"/>
                <a:cs typeface="Sabon Next LT" panose="02000500000000000000" pitchFamily="2" charset="0"/>
              </a:rPr>
              <a:t>Check your CBSD email!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Sabon Next LT" panose="02000500000000000000" pitchFamily="2" charset="0"/>
                <a:cs typeface="Sabon Next LT" panose="02000500000000000000" pitchFamily="2" charset="0"/>
              </a:rPr>
              <a:t>ACT and College Board (SAT &amp; PSAT) websites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C2BDF-5E52-97B8-93A5-07EC858F5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79" y="3074820"/>
            <a:ext cx="2381919" cy="29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660198"/>
            <a:ext cx="5693664" cy="32326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cs typeface="Sabon Next LT"/>
            </a:endParaRPr>
          </a:p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Junior Year Timeline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cs typeface="Sabon Next LT"/>
            </a:endParaRPr>
          </a:p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Standardized Testing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cs typeface="Sabon Next LT"/>
            </a:endParaRPr>
          </a:p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College Search Process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cs typeface="Sabon Next LT"/>
            </a:endParaRPr>
          </a:p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Resources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cs typeface="Sabon Next 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889F-77B0-8D52-58B9-95F60453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55" y="54076"/>
            <a:ext cx="10665089" cy="747014"/>
          </a:xfrm>
        </p:spPr>
        <p:txBody>
          <a:bodyPr/>
          <a:lstStyle/>
          <a:p>
            <a:r>
              <a:rPr lang="en-US" sz="3600"/>
              <a:t>Junior year timeline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A5E242-033E-EF24-2CBD-C43DD3B75C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9363199"/>
              </p:ext>
            </p:extLst>
          </p:nvPr>
        </p:nvGraphicFramePr>
        <p:xfrm>
          <a:off x="439118" y="801090"/>
          <a:ext cx="11313761" cy="5835404"/>
        </p:xfrm>
        <a:graphic>
          <a:graphicData uri="http://schemas.openxmlformats.org/drawingml/2006/table">
            <a:tbl>
              <a:tblPr/>
              <a:tblGrid>
                <a:gridCol w="1217706">
                  <a:extLst>
                    <a:ext uri="{9D8B030D-6E8A-4147-A177-3AD203B41FA5}">
                      <a16:colId xmlns:a16="http://schemas.microsoft.com/office/drawing/2014/main" val="1246764620"/>
                    </a:ext>
                  </a:extLst>
                </a:gridCol>
                <a:gridCol w="3346173">
                  <a:extLst>
                    <a:ext uri="{9D8B030D-6E8A-4147-A177-3AD203B41FA5}">
                      <a16:colId xmlns:a16="http://schemas.microsoft.com/office/drawing/2014/main" val="1281765674"/>
                    </a:ext>
                  </a:extLst>
                </a:gridCol>
                <a:gridCol w="3451170">
                  <a:extLst>
                    <a:ext uri="{9D8B030D-6E8A-4147-A177-3AD203B41FA5}">
                      <a16:colId xmlns:a16="http://schemas.microsoft.com/office/drawing/2014/main" val="493939904"/>
                    </a:ext>
                  </a:extLst>
                </a:gridCol>
                <a:gridCol w="3298712">
                  <a:extLst>
                    <a:ext uri="{9D8B030D-6E8A-4147-A177-3AD203B41FA5}">
                      <a16:colId xmlns:a16="http://schemas.microsoft.com/office/drawing/2014/main" val="2237164085"/>
                    </a:ext>
                  </a:extLst>
                </a:gridCol>
              </a:tblGrid>
              <a:tr h="419938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Fall​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Winter/Spring​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Summer​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13869"/>
                  </a:ext>
                </a:extLst>
              </a:tr>
              <a:tr h="10704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Testing​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9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PSAT October. 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AP Registration (for MP1 APs).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9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Take the SAT/ACT .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AP Registration (for MP2-MP4 APs).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9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Register for fall SAT/ACT as needed.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ASVAB for those considering military.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9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8763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Naviance​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Research careers/majors in Naviance.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Begin building list of colleges you're thinking about.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Update resume.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College search process.    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Update Resume.</a:t>
                      </a:r>
                      <a:endParaRPr lang="en-US" sz="1800" b="0" i="0">
                        <a:solidFill>
                          <a:srgbClr val="FFFFFF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  <a:p>
                      <a:pPr algn="l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Continue to build list of colleges you're thinking about.</a:t>
                      </a:r>
                    </a:p>
                    <a:p>
                      <a:pPr algn="l" fontAlgn="base"/>
                      <a:endParaRPr lang="en-US" sz="1800" b="0" i="0">
                        <a:solidFill>
                          <a:srgbClr val="FFFFFF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Student &amp; Family Complete “Counselor Recommendation Survey".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Update Resume.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036853"/>
                  </a:ext>
                </a:extLst>
              </a:tr>
              <a:tr h="116650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College​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9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Meet with College Admission Reps Visiting South.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9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Attend Open Houses @ Colleges.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Tour Colleges.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College Fairs.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View Online Virtual Tours.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9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Set up Campus Tours and Visit Schools of Interest.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lvl="0" algn="l">
                        <a:buNone/>
                      </a:pPr>
                      <a:endParaRPr lang="en-US" sz="1800" b="0" i="0">
                        <a:solidFill>
                          <a:srgbClr val="FFFFFF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Begin College Applications.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9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32379"/>
                  </a:ext>
                </a:extLst>
              </a:tr>
              <a:tr h="156449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General​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Create helpful accounts: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E-Prep (Library)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College Board/ACT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Khan Academy and ACT Academy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Inquire about recommendations from 11</a:t>
                      </a:r>
                      <a:r>
                        <a:rPr lang="en-US" sz="17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th</a:t>
                      </a:r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 grade teachers.</a:t>
                      </a:r>
                      <a:r>
                        <a:rPr lang="en-US" sz="17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Save college essay and graded writing sample.</a:t>
                      </a:r>
                      <a:r>
                        <a:rPr lang="en-US" sz="17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Program Planning.</a:t>
                      </a:r>
                      <a:r>
                        <a:rPr lang="en-US" sz="17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Write/Edit College Application Essay.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Update Resume.</a:t>
                      </a:r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​</a:t>
                      </a:r>
                    </a:p>
                  </a:txBody>
                  <a:tcPr marL="63191" marR="63191" marT="31595" marB="315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6690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0C4028E-7652-1C84-D99F-F13C9704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3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A974-B4B8-9DD1-CB7D-7AA5BEC5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25000"/>
                  </a:schemeClr>
                </a:solidFill>
              </a:rPr>
              <a:t>College-Related</a:t>
            </a:r>
            <a:br>
              <a:rPr lang="en-US">
                <a:solidFill>
                  <a:schemeClr val="bg2">
                    <a:lumMod val="25000"/>
                  </a:schemeClr>
                </a:solidFill>
              </a:rPr>
            </a:br>
            <a:r>
              <a:rPr lang="en-US">
                <a:solidFill>
                  <a:schemeClr val="bg2">
                    <a:lumMod val="25000"/>
                  </a:schemeClr>
                </a:solidFill>
              </a:rPr>
              <a:t>Testing Timeline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5D05916-5DBD-762E-C933-6574A89CFCD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22000" r="22000"/>
          <a:stretch/>
        </p:blipFill>
        <p:spPr>
          <a:xfrm>
            <a:off x="1911096" y="2394953"/>
            <a:ext cx="932688" cy="9326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69096-8489-F58D-4F14-5574372D6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PSAT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588391-C803-7D29-C2F1-A1A710970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70" y="4099293"/>
            <a:ext cx="3047722" cy="22067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/>
              <a:t>October</a:t>
            </a:r>
            <a:endParaRPr lang="en-US" sz="2400">
              <a:cs typeface="Sabon Next LT"/>
            </a:endParaRPr>
          </a:p>
          <a:p>
            <a:pPr marL="0" indent="0">
              <a:buNone/>
            </a:pPr>
            <a:endParaRPr lang="en-US" sz="2400">
              <a:cs typeface="Sabon Next LT"/>
            </a:endParaRPr>
          </a:p>
          <a:p>
            <a:pPr marL="0" indent="0" algn="ctr">
              <a:buNone/>
            </a:pPr>
            <a:r>
              <a:rPr lang="en-US" sz="2400"/>
              <a:t>Review results online (Nov) to prepare for future SAT</a:t>
            </a:r>
            <a:endParaRPr lang="en-US" sz="2400">
              <a:cs typeface="Sabon Next LT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17" name="Picture Placeholder 16" descr="A blue and white sign with black text&#10;&#10;Description automatically generated">
            <a:extLst>
              <a:ext uri="{FF2B5EF4-FFF2-40B4-BE49-F238E27FC236}">
                <a16:creationId xmlns:a16="http://schemas.microsoft.com/office/drawing/2014/main" id="{458ED64E-6A58-8552-755F-49F6C16369D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t="6250" b="6250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5E7665-5123-251E-ECCB-37A85ED3F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890519"/>
            <a:ext cx="3328416" cy="3684452"/>
          </a:xfrm>
        </p:spPr>
        <p:txBody>
          <a:bodyPr/>
          <a:lstStyle/>
          <a:p>
            <a:r>
              <a:rPr lang="en-US"/>
              <a:t>SAT/ACT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A70D5B-7D3F-0852-57EF-EA059AC4AC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6622" y="3905330"/>
            <a:ext cx="3047722" cy="25392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/>
              <a:t>Winter/Spring junior year; Summer/Fall senior year; Immediately after prep course.</a:t>
            </a:r>
            <a:br>
              <a:rPr lang="en-US" sz="2400"/>
            </a:br>
            <a:r>
              <a:rPr lang="en-US" sz="2400"/>
              <a:t>*Register through ACT/College Board</a:t>
            </a:r>
          </a:p>
          <a:p>
            <a:pPr marL="347345" indent="-347345" algn="ctr"/>
            <a:endParaRPr lang="en-US">
              <a:cs typeface="Sabon Next LT"/>
            </a:endParaRPr>
          </a:p>
        </p:txBody>
      </p:sp>
      <p:pic>
        <p:nvPicPr>
          <p:cNvPr id="19" name="Picture Placeholder 18" descr="A blue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D1B8BED5-E811-807D-82C7-71A5269907D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t="85" b="85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7E0539-C1C8-6BC1-6D18-7C46F8229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Advanced Placement</a:t>
            </a:r>
          </a:p>
          <a:p>
            <a:r>
              <a:rPr lang="en-US"/>
              <a:t>(AP) Tests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399E2B-FAF6-2A7E-8863-701C7ADEA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2400"/>
              <a:t>First 2 weeks of May; same year as AP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75386-3BDD-B02A-230A-13CA9615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1" y="1080682"/>
            <a:ext cx="11347072" cy="5061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261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llege registration&#10;&#10;Description automatically generated">
            <a:extLst>
              <a:ext uri="{FF2B5EF4-FFF2-40B4-BE49-F238E27FC236}">
                <a16:creationId xmlns:a16="http://schemas.microsoft.com/office/drawing/2014/main" id="{7405112C-B090-3495-AB59-97D07DFA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84" y="1929"/>
            <a:ext cx="9005032" cy="68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F2B8-E22A-B13E-DA43-CD8B4718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60" y="362064"/>
            <a:ext cx="5399532" cy="2052315"/>
          </a:xfrm>
        </p:spPr>
        <p:txBody>
          <a:bodyPr/>
          <a:lstStyle/>
          <a:p>
            <a:r>
              <a:rPr lang="en-US" sz="5400"/>
              <a:t>Test prep resources</a:t>
            </a:r>
          </a:p>
        </p:txBody>
      </p:sp>
      <p:pic>
        <p:nvPicPr>
          <p:cNvPr id="30" name="Picture Placeholder 29" descr="A hexagon with a person in it&#10;&#10;Description automatically generated">
            <a:extLst>
              <a:ext uri="{FF2B5EF4-FFF2-40B4-BE49-F238E27FC236}">
                <a16:creationId xmlns:a16="http://schemas.microsoft.com/office/drawing/2014/main" id="{DDA3EF96-E5A8-E804-E3AE-FF86BCBDDC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930" b="4930"/>
          <a:stretch>
            <a:fillRect/>
          </a:stretch>
        </p:blipFill>
        <p:spPr>
          <a:xfrm>
            <a:off x="6390131" y="3396449"/>
            <a:ext cx="2439761" cy="234539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9B886A-1D9C-4762-2982-424D3DF3A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0131" y="5555848"/>
            <a:ext cx="2439761" cy="886631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Khan Academy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EFB5A-90FA-3ACC-D443-C73E93B171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0131" y="6049279"/>
            <a:ext cx="2439761" cy="34350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</a:rPr>
              <a:t>Through </a:t>
            </a:r>
            <a:r>
              <a:rPr lang="en-US" err="1">
                <a:solidFill>
                  <a:schemeClr val="tx2">
                    <a:lumMod val="75000"/>
                  </a:schemeClr>
                </a:solidFill>
                <a:latin typeface="+mj-lt"/>
              </a:rPr>
              <a:t>CollegeBoard</a:t>
            </a:r>
            <a:endParaRPr lang="en-US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2" name="Picture Placeholder 41" descr="A black dollar sign in a circle&#10;&#10;Description automatically generated">
            <a:extLst>
              <a:ext uri="{FF2B5EF4-FFF2-40B4-BE49-F238E27FC236}">
                <a16:creationId xmlns:a16="http://schemas.microsoft.com/office/drawing/2014/main" id="{ACE65DDB-3435-F358-816A-3A7A0E8D80C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t="5171" b="5171"/>
          <a:stretch>
            <a:fillRect/>
          </a:stretch>
        </p:blipFill>
        <p:spPr>
          <a:xfrm>
            <a:off x="9464841" y="3571074"/>
            <a:ext cx="2271713" cy="2036762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E69B1B4-6ED5-EFCC-4B56-009D8EF8E46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64270" y="5607836"/>
            <a:ext cx="2272284" cy="773867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Private test Prep</a:t>
            </a:r>
          </a:p>
        </p:txBody>
      </p:sp>
      <p:pic>
        <p:nvPicPr>
          <p:cNvPr id="32" name="Picture Placeholder 31" descr="A close-up of a logo&#10;&#10;Description automatically generated">
            <a:extLst>
              <a:ext uri="{FF2B5EF4-FFF2-40B4-BE49-F238E27FC236}">
                <a16:creationId xmlns:a16="http://schemas.microsoft.com/office/drawing/2014/main" id="{E1E1532C-80E0-F935-B2F1-465EAAD56E8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22116" r="22116" b="42713"/>
          <a:stretch/>
        </p:blipFill>
        <p:spPr>
          <a:xfrm>
            <a:off x="9121266" y="929553"/>
            <a:ext cx="2619157" cy="1475013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28E4DE-9185-9A17-A2D5-8FB5EB995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21266" y="2208898"/>
            <a:ext cx="2619157" cy="855529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ACT Academy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A3CCC17-44FD-52F4-F0E9-743DBBD104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21266" y="2633253"/>
            <a:ext cx="2619157" cy="4311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</a:rPr>
              <a:t>Through ACT</a:t>
            </a:r>
          </a:p>
        </p:txBody>
      </p:sp>
      <p:pic>
        <p:nvPicPr>
          <p:cNvPr id="44" name="Picture Placeholder 43" descr="A black and blue logo&#10;&#10;Description automatically generated">
            <a:extLst>
              <a:ext uri="{FF2B5EF4-FFF2-40B4-BE49-F238E27FC236}">
                <a16:creationId xmlns:a16="http://schemas.microsoft.com/office/drawing/2014/main" id="{57494999-677C-C277-382F-E01F6383099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/>
          <a:stretch>
            <a:fillRect/>
          </a:stretch>
        </p:blipFill>
        <p:spPr>
          <a:xfrm>
            <a:off x="472949" y="833931"/>
            <a:ext cx="2923285" cy="879130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7BD38B8-3C43-AC39-D1FE-1F45B2EB1B4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8450" y="1870213"/>
            <a:ext cx="2272284" cy="773867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Fairtest.org</a:t>
            </a:r>
          </a:p>
        </p:txBody>
      </p:sp>
      <p:pic>
        <p:nvPicPr>
          <p:cNvPr id="38" name="Picture Placeholder 37" descr="A green and orange logo&#10;&#10;Description automatically generated">
            <a:extLst>
              <a:ext uri="{FF2B5EF4-FFF2-40B4-BE49-F238E27FC236}">
                <a16:creationId xmlns:a16="http://schemas.microsoft.com/office/drawing/2014/main" id="{1A645F85-EAB3-4116-7BD1-5A0567F80F4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/>
          <a:stretch>
            <a:fillRect/>
          </a:stretch>
        </p:blipFill>
        <p:spPr>
          <a:xfrm>
            <a:off x="762099" y="3461843"/>
            <a:ext cx="2122661" cy="2122661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D158AD-8F11-A3FF-4FD7-B6A14871C7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6888" y="5573707"/>
            <a:ext cx="2272284" cy="773867"/>
          </a:xfrm>
        </p:spPr>
        <p:txBody>
          <a:bodyPr/>
          <a:lstStyle/>
          <a:p>
            <a:r>
              <a:rPr lang="en-US" err="1">
                <a:solidFill>
                  <a:schemeClr val="tx2">
                    <a:lumMod val="75000"/>
                  </a:schemeClr>
                </a:solidFill>
              </a:rPr>
              <a:t>EPrep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445E8F-E4A4-25AA-E820-DD07177D94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6888" y="5998062"/>
            <a:ext cx="2272284" cy="29981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</a:rPr>
              <a:t>See CB South Librarian</a:t>
            </a:r>
          </a:p>
        </p:txBody>
      </p:sp>
      <p:pic>
        <p:nvPicPr>
          <p:cNvPr id="40" name="Picture Placeholder 39" descr="A blue and black letter s with lightning bolt&#10;&#10;Description automatically generated">
            <a:extLst>
              <a:ext uri="{FF2B5EF4-FFF2-40B4-BE49-F238E27FC236}">
                <a16:creationId xmlns:a16="http://schemas.microsoft.com/office/drawing/2014/main" id="{6C1D07A3-9F9A-C395-C44E-FD6C6E85FA6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/>
          <a:stretch>
            <a:fillRect/>
          </a:stretch>
        </p:blipFill>
        <p:spPr>
          <a:xfrm>
            <a:off x="3584244" y="3346111"/>
            <a:ext cx="2239754" cy="2444922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0A1C04C-F140-6A45-CE96-875C5020CF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59098" y="5722069"/>
            <a:ext cx="2272284" cy="773867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CB South Electives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DA6FAD-FDEF-311F-3013-C0178868BA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9098" y="6146424"/>
            <a:ext cx="2272284" cy="29981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</a:rPr>
              <a:t>Math and English</a:t>
            </a:r>
          </a:p>
        </p:txBody>
      </p:sp>
    </p:spTree>
    <p:extLst>
      <p:ext uri="{BB962C8B-B14F-4D97-AF65-F5344CB8AC3E}">
        <p14:creationId xmlns:p14="http://schemas.microsoft.com/office/powerpoint/2010/main" val="95837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DC5F4-DCF6-581F-95B6-D7657C8B31E2}"/>
              </a:ext>
            </a:extLst>
          </p:cNvPr>
          <p:cNvSpPr txBox="1"/>
          <p:nvPr/>
        </p:nvSpPr>
        <p:spPr>
          <a:xfrm>
            <a:off x="590549" y="593105"/>
            <a:ext cx="1171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+mj-lt"/>
              </a:rPr>
              <a:t>Reporting Test Results to Colleges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49CBE2-275B-C8BE-D811-EE8D74965FE0}"/>
              </a:ext>
            </a:extLst>
          </p:cNvPr>
          <p:cNvSpPr/>
          <p:nvPr/>
        </p:nvSpPr>
        <p:spPr>
          <a:xfrm>
            <a:off x="514349" y="1668806"/>
            <a:ext cx="4114801" cy="18971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3B2D9-CDC2-4573-A7F2-1518AD28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3772112"/>
            <a:ext cx="4038601" cy="1897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5B7036-E011-ECF1-2584-D0E60BD56E70}"/>
              </a:ext>
            </a:extLst>
          </p:cNvPr>
          <p:cNvSpPr txBox="1"/>
          <p:nvPr/>
        </p:nvSpPr>
        <p:spPr>
          <a:xfrm>
            <a:off x="1010008" y="1732184"/>
            <a:ext cx="332409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solidFill>
                  <a:schemeClr val="accent3">
                    <a:lumMod val="75000"/>
                  </a:schemeClr>
                </a:solidFill>
                <a:latin typeface="+mj-lt"/>
              </a:rPr>
              <a:t>Official </a:t>
            </a:r>
          </a:p>
          <a:p>
            <a:pPr algn="ctr"/>
            <a:r>
              <a:rPr lang="en-US" sz="3600">
                <a:solidFill>
                  <a:schemeClr val="accent3">
                    <a:lumMod val="75000"/>
                  </a:schemeClr>
                </a:solidFill>
                <a:latin typeface="+mj-lt"/>
              </a:rPr>
              <a:t>Score </a:t>
            </a:r>
          </a:p>
          <a:p>
            <a:pPr algn="ctr"/>
            <a:r>
              <a:rPr lang="en-US" sz="3600">
                <a:solidFill>
                  <a:schemeClr val="accent3">
                    <a:lumMod val="75000"/>
                  </a:schemeClr>
                </a:solidFill>
                <a:latin typeface="+mj-lt"/>
              </a:rPr>
              <a:t>Reports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99F18-6CB0-5A0B-E30B-4A5AD256AC51}"/>
              </a:ext>
            </a:extLst>
          </p:cNvPr>
          <p:cNvSpPr txBox="1"/>
          <p:nvPr/>
        </p:nvSpPr>
        <p:spPr>
          <a:xfrm>
            <a:off x="1067877" y="4397543"/>
            <a:ext cx="318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3">
                    <a:lumMod val="75000"/>
                  </a:schemeClr>
                </a:solidFill>
                <a:latin typeface="+mj-lt"/>
              </a:rPr>
              <a:t>Self-Report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D2B2A-2980-5477-E649-9A325B433B80}"/>
              </a:ext>
            </a:extLst>
          </p:cNvPr>
          <p:cNvSpPr txBox="1"/>
          <p:nvPr/>
        </p:nvSpPr>
        <p:spPr>
          <a:xfrm>
            <a:off x="5238751" y="1326464"/>
            <a:ext cx="664845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r>
              <a:rPr lang="en-US"/>
              <a:t>Directly to college from testing company upon student request</a:t>
            </a:r>
            <a:endParaRPr lang="en-US">
              <a:cs typeface="Sabon Next LT"/>
            </a:endParaRPr>
          </a:p>
          <a:p>
            <a:r>
              <a:rPr lang="en-US"/>
              <a:t>May take up to 4-6 weeks </a:t>
            </a:r>
          </a:p>
          <a:p>
            <a:r>
              <a:rPr lang="en-US"/>
              <a:t>When registering for tests, students can request scores be sent to up to 4 colleges for FREE.  Scores rec’d by college in 2 weeks</a:t>
            </a:r>
            <a:endParaRPr lang="en-US">
              <a:cs typeface="Sabon Next LT"/>
            </a:endParaRPr>
          </a:p>
          <a:p>
            <a:r>
              <a:rPr lang="en-US"/>
              <a:t>Test scores are NOT ON YOUR TRANSCRIPT</a:t>
            </a:r>
            <a:endParaRPr lang="en-US">
              <a:cs typeface="Sabon Next LT"/>
            </a:endParaRPr>
          </a:p>
          <a:p>
            <a:r>
              <a:rPr lang="en-US"/>
              <a:t>Is “Score Choice” the right choice or should I send all scores?</a:t>
            </a:r>
            <a:endParaRPr lang="en-US">
              <a:cs typeface="Sabon Next LT"/>
            </a:endParaRPr>
          </a:p>
          <a:p>
            <a:r>
              <a:rPr lang="en-US"/>
              <a:t>“Super-scores” are calculated by most colleges</a:t>
            </a:r>
            <a:endParaRPr lang="en-US">
              <a:cs typeface="Sabon Next 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95F8A-3FA0-66CF-30B3-27FB6413DAC6}"/>
              </a:ext>
            </a:extLst>
          </p:cNvPr>
          <p:cNvSpPr txBox="1"/>
          <p:nvPr/>
        </p:nvSpPr>
        <p:spPr>
          <a:xfrm>
            <a:off x="5238751" y="425904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Growing trend in admissions</a:t>
            </a:r>
          </a:p>
          <a:p>
            <a:r>
              <a:rPr lang="en-US"/>
              <a:t>Option to take picture of score report and submit</a:t>
            </a:r>
          </a:p>
          <a:p>
            <a:r>
              <a:rPr lang="en-US"/>
              <a:t>Official score report required by college you choose to attend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96866-BEE8-EBBA-CA3A-9408ED31FB3B}"/>
              </a:ext>
            </a:extLst>
          </p:cNvPr>
          <p:cNvSpPr txBox="1"/>
          <p:nvPr/>
        </p:nvSpPr>
        <p:spPr>
          <a:xfrm>
            <a:off x="1314450" y="5761049"/>
            <a:ext cx="9563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When registering for any standardized test, be sure to include </a:t>
            </a:r>
          </a:p>
          <a:p>
            <a:pPr algn="ctr"/>
            <a:r>
              <a:rPr lang="en-US"/>
              <a:t>CB South school code 394-992 and check Parent Portal to make sure scores have been sent to South to include in your Naviance statistics.</a:t>
            </a:r>
          </a:p>
        </p:txBody>
      </p:sp>
    </p:spTree>
    <p:extLst>
      <p:ext uri="{BB962C8B-B14F-4D97-AF65-F5344CB8AC3E}">
        <p14:creationId xmlns:p14="http://schemas.microsoft.com/office/powerpoint/2010/main" val="58000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C0DFDC3-4AAB-EE12-4AC8-1CCC2F7E5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 b="25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CF7892-0D81-376E-7084-FD88EE72C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033580" y="1265316"/>
            <a:ext cx="7735357" cy="5148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2B339D-0C65-956A-5ABA-1456C5518A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91" t="24224" r="12957" b="19253"/>
          <a:stretch/>
        </p:blipFill>
        <p:spPr>
          <a:xfrm rot="3962214">
            <a:off x="1069358" y="3447192"/>
            <a:ext cx="2673302" cy="188065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B19F17-7C99-DAD9-BAC0-054B3602D8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278" r="-2" b="8251"/>
          <a:stretch/>
        </p:blipFill>
        <p:spPr>
          <a:xfrm>
            <a:off x="210787" y="163221"/>
            <a:ext cx="3704700" cy="316635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12054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6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E2E1F1"/>
      </a:accent1>
      <a:accent2>
        <a:srgbClr val="B7B5DD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LW_V5" id="{4FE3E7F2-DE97-43FB-9854-C2719499B15F}" vid="{37DF82F1-E382-44D9-A149-92ACBBF70545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9F67CC7BF9C34995DF228E97069CC9" ma:contentTypeVersion="39" ma:contentTypeDescription="Create a new document." ma:contentTypeScope="" ma:versionID="680fdc1142de6ee6f422894a4c895371">
  <xsd:schema xmlns:xsd="http://www.w3.org/2001/XMLSchema" xmlns:xs="http://www.w3.org/2001/XMLSchema" xmlns:p="http://schemas.microsoft.com/office/2006/metadata/properties" xmlns:ns2="fa60b2b5-fb1d-4491-9dcb-f506c6bcc49c" xmlns:ns3="e4ae8c18-9fb9-4402-8b5c-9ea55bc76361" targetNamespace="http://schemas.microsoft.com/office/2006/metadata/properties" ma:root="true" ma:fieldsID="44ebb1dcc2bcb3a557ab68ce9298355e" ns2:_="" ns3:_="">
    <xsd:import namespace="fa60b2b5-fb1d-4491-9dcb-f506c6bcc49c"/>
    <xsd:import namespace="e4ae8c18-9fb9-4402-8b5c-9ea55bc763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b2b5-fb1d-4491-9dcb-f506c6bcc4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059c4d9f-cd0d-43c5-a8d1-fed5aa2f8f87}" ma:internalName="TaxCatchAll" ma:showField="CatchAllData" ma:web="fa60b2b5-fb1d-4491-9dcb-f506c6bcc4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e8c18-9fb9-4402-8b5c-9ea55bc76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c14fcde6-7984-4dd6-920d-e5b9f4ab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60b2b5-fb1d-4491-9dcb-f506c6bcc49c" xsi:nil="true"/>
    <MediaServiceKeyPoints xmlns="e4ae8c18-9fb9-4402-8b5c-9ea55bc76361" xsi:nil="true"/>
    <TeamsChannelId xmlns="e4ae8c18-9fb9-4402-8b5c-9ea55bc76361" xsi:nil="true"/>
    <Invited_Teachers xmlns="e4ae8c18-9fb9-4402-8b5c-9ea55bc76361" xsi:nil="true"/>
    <IsNotebookLocked xmlns="e4ae8c18-9fb9-4402-8b5c-9ea55bc76361" xsi:nil="true"/>
    <Owner xmlns="e4ae8c18-9fb9-4402-8b5c-9ea55bc76361">
      <UserInfo>
        <DisplayName/>
        <AccountId xsi:nil="true"/>
        <AccountType/>
      </UserInfo>
    </Owner>
    <lcf76f155ced4ddcb4097134ff3c332f xmlns="e4ae8c18-9fb9-4402-8b5c-9ea55bc76361">
      <Terms xmlns="http://schemas.microsoft.com/office/infopath/2007/PartnerControls"/>
    </lcf76f155ced4ddcb4097134ff3c332f>
    <NotebookType xmlns="e4ae8c18-9fb9-4402-8b5c-9ea55bc76361" xsi:nil="true"/>
    <Students xmlns="e4ae8c18-9fb9-4402-8b5c-9ea55bc76361">
      <UserInfo>
        <DisplayName/>
        <AccountId xsi:nil="true"/>
        <AccountType/>
      </UserInfo>
    </Students>
    <Math_Settings xmlns="e4ae8c18-9fb9-4402-8b5c-9ea55bc76361" xsi:nil="true"/>
    <AppVersion xmlns="e4ae8c18-9fb9-4402-8b5c-9ea55bc76361" xsi:nil="true"/>
    <FolderType xmlns="e4ae8c18-9fb9-4402-8b5c-9ea55bc76361" xsi:nil="true"/>
    <Distribution_Groups xmlns="e4ae8c18-9fb9-4402-8b5c-9ea55bc76361" xsi:nil="true"/>
    <Self_Registration_Enabled xmlns="e4ae8c18-9fb9-4402-8b5c-9ea55bc76361" xsi:nil="true"/>
    <Is_Collaboration_Space_Locked xmlns="e4ae8c18-9fb9-4402-8b5c-9ea55bc76361" xsi:nil="true"/>
    <LMS_Mappings xmlns="e4ae8c18-9fb9-4402-8b5c-9ea55bc76361" xsi:nil="true"/>
    <Teachers xmlns="e4ae8c18-9fb9-4402-8b5c-9ea55bc76361">
      <UserInfo>
        <DisplayName/>
        <AccountId xsi:nil="true"/>
        <AccountType/>
      </UserInfo>
    </Teachers>
    <Student_Groups xmlns="e4ae8c18-9fb9-4402-8b5c-9ea55bc76361">
      <UserInfo>
        <DisplayName/>
        <AccountId xsi:nil="true"/>
        <AccountType/>
      </UserInfo>
    </Student_Groups>
    <DefaultSectionNames xmlns="e4ae8c18-9fb9-4402-8b5c-9ea55bc76361" xsi:nil="true"/>
    <Invited_Students xmlns="e4ae8c18-9fb9-4402-8b5c-9ea55bc76361" xsi:nil="true"/>
    <CultureName xmlns="e4ae8c18-9fb9-4402-8b5c-9ea55bc76361" xsi:nil="true"/>
    <Templates xmlns="e4ae8c18-9fb9-4402-8b5c-9ea55bc76361" xsi:nil="true"/>
    <Has_Teacher_Only_SectionGroup xmlns="e4ae8c18-9fb9-4402-8b5c-9ea55bc76361" xsi:nil="true"/>
  </documentManagement>
</p:properties>
</file>

<file path=customXml/itemProps1.xml><?xml version="1.0" encoding="utf-8"?>
<ds:datastoreItem xmlns:ds="http://schemas.openxmlformats.org/officeDocument/2006/customXml" ds:itemID="{4164EB09-44CA-4AD2-AF58-8670A6B561D0}">
  <ds:schemaRefs>
    <ds:schemaRef ds:uri="e4ae8c18-9fb9-4402-8b5c-9ea55bc76361"/>
    <ds:schemaRef ds:uri="fa60b2b5-fb1d-4491-9dcb-f506c6bcc4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17FA41-AE03-4A0A-A9B0-817CABD0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542F6-3184-4387-BE39-8DA735EB550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e4ae8c18-9fb9-4402-8b5c-9ea55bc76361"/>
    <ds:schemaRef ds:uri="http://schemas.openxmlformats.org/package/2006/metadata/core-properties"/>
    <ds:schemaRef ds:uri="fa60b2b5-fb1d-4491-9dcb-f506c6bcc49c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{346F9710-2B37-4DC9-839B-725E17DA47B9}tf78438558_win32</Template>
  <TotalTime>3</TotalTime>
  <Words>765</Words>
  <Application>Microsoft Office PowerPoint</Application>
  <PresentationFormat>Widescreen</PresentationFormat>
  <Paragraphs>169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Sabon Next LT</vt:lpstr>
      <vt:lpstr>Times New Roman</vt:lpstr>
      <vt:lpstr>Wingdings</vt:lpstr>
      <vt:lpstr>Custom</vt:lpstr>
      <vt:lpstr>Office Theme</vt:lpstr>
      <vt:lpstr>PowerPoint Presentation</vt:lpstr>
      <vt:lpstr>AGENDA</vt:lpstr>
      <vt:lpstr>Junior year timeline</vt:lpstr>
      <vt:lpstr>College-Related Testing Timeline</vt:lpstr>
      <vt:lpstr>PowerPoint Presentation</vt:lpstr>
      <vt:lpstr>PowerPoint Presentation</vt:lpstr>
      <vt:lpstr>Test prep resources</vt:lpstr>
      <vt:lpstr>PowerPoint Presentation</vt:lpstr>
      <vt:lpstr>PowerPoint Presentation</vt:lpstr>
      <vt:lpstr>PowerPoint Presentation</vt:lpstr>
      <vt:lpstr>  A Valuable Resource</vt:lpstr>
      <vt:lpstr>The College Search Find Your Fit...</vt:lpstr>
      <vt:lpstr>Research &amp; Comparison Tools</vt:lpstr>
      <vt:lpstr>Check Out the Statistics</vt:lpstr>
      <vt:lpstr>Online  College Search  Tools:  Ratings, Discussion Boards,  Search Engines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BARRETT, TARYN</dc:creator>
  <cp:lastModifiedBy>HILL, THOMAS</cp:lastModifiedBy>
  <cp:revision>2</cp:revision>
  <cp:lastPrinted>2023-10-18T18:35:07Z</cp:lastPrinted>
  <dcterms:created xsi:type="dcterms:W3CDTF">2023-09-27T11:55:02Z</dcterms:created>
  <dcterms:modified xsi:type="dcterms:W3CDTF">2024-12-19T13:36:15Z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0x0101005B9F67CC7BF9C34995DF228E97069CC9</vt:lpwstr>
  </property>
  <property fmtid="{D5CDD505-2E9C-101B-9397-08002B2CF9AE}" pid="3" name="MediaServiceImageTags">
    <vt:lpwstr/>
  </property>
</Properties>
</file>