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handoutMasterIdLst>
    <p:handoutMasterId r:id="rId28"/>
  </p:handoutMasterIdLst>
  <p:sldIdLst>
    <p:sldId id="264" r:id="rId2"/>
    <p:sldId id="289" r:id="rId3"/>
    <p:sldId id="268" r:id="rId4"/>
    <p:sldId id="292" r:id="rId5"/>
    <p:sldId id="293" r:id="rId6"/>
    <p:sldId id="271" r:id="rId7"/>
    <p:sldId id="290" r:id="rId8"/>
    <p:sldId id="291" r:id="rId9"/>
    <p:sldId id="278" r:id="rId10"/>
    <p:sldId id="257" r:id="rId11"/>
    <p:sldId id="273" r:id="rId12"/>
    <p:sldId id="294" r:id="rId13"/>
    <p:sldId id="274" r:id="rId14"/>
    <p:sldId id="275" r:id="rId15"/>
    <p:sldId id="259" r:id="rId16"/>
    <p:sldId id="276" r:id="rId17"/>
    <p:sldId id="277" r:id="rId18"/>
    <p:sldId id="260" r:id="rId19"/>
    <p:sldId id="279" r:id="rId20"/>
    <p:sldId id="285" r:id="rId21"/>
    <p:sldId id="282" r:id="rId22"/>
    <p:sldId id="286" r:id="rId23"/>
    <p:sldId id="269" r:id="rId24"/>
    <p:sldId id="287" r:id="rId25"/>
    <p:sldId id="288" r:id="rId2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532" autoAdjust="0"/>
  </p:normalViewPr>
  <p:slideViewPr>
    <p:cSldViewPr>
      <p:cViewPr varScale="1">
        <p:scale>
          <a:sx n="87" d="100"/>
          <a:sy n="87" d="100"/>
        </p:scale>
        <p:origin x="109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D195C920-1603-4953-829A-254960C2CFA8}" type="datetimeFigureOut">
              <a:rPr lang="en-US" smtClean="0"/>
              <a:t>1/30/2015</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3AC3F547-877B-4AC4-91FF-7011B7C52701}" type="slidenum">
              <a:rPr lang="en-US" smtClean="0"/>
              <a:t>‹#›</a:t>
            </a:fld>
            <a:endParaRPr lang="en-US"/>
          </a:p>
        </p:txBody>
      </p:sp>
    </p:spTree>
    <p:extLst>
      <p:ext uri="{BB962C8B-B14F-4D97-AF65-F5344CB8AC3E}">
        <p14:creationId xmlns:p14="http://schemas.microsoft.com/office/powerpoint/2010/main" val="375215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B5F62044-491D-43AF-B532-BADD0A1BD7E9}" type="datetimeFigureOut">
              <a:rPr lang="en-US" smtClean="0"/>
              <a:t>1/30/2015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39900808-FEB8-4DB0-924D-CC7F063E5932}" type="slidenum">
              <a:rPr lang="en-US" smtClean="0"/>
              <a:t>‹#›</a:t>
            </a:fld>
            <a:endParaRPr lang="en-US"/>
          </a:p>
        </p:txBody>
      </p:sp>
    </p:spTree>
    <p:extLst>
      <p:ext uri="{BB962C8B-B14F-4D97-AF65-F5344CB8AC3E}">
        <p14:creationId xmlns:p14="http://schemas.microsoft.com/office/powerpoint/2010/main" val="4101842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a:t>
            </a:fld>
            <a:endParaRPr lang="en-US"/>
          </a:p>
        </p:txBody>
      </p:sp>
    </p:spTree>
    <p:extLst>
      <p:ext uri="{BB962C8B-B14F-4D97-AF65-F5344CB8AC3E}">
        <p14:creationId xmlns:p14="http://schemas.microsoft.com/office/powerpoint/2010/main" val="2111270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10</a:t>
            </a:fld>
            <a:endParaRPr lang="en-US"/>
          </a:p>
        </p:txBody>
      </p:sp>
    </p:spTree>
    <p:extLst>
      <p:ext uri="{BB962C8B-B14F-4D97-AF65-F5344CB8AC3E}">
        <p14:creationId xmlns:p14="http://schemas.microsoft.com/office/powerpoint/2010/main" val="150035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11</a:t>
            </a:fld>
            <a:endParaRPr lang="en-US"/>
          </a:p>
        </p:txBody>
      </p:sp>
    </p:spTree>
    <p:extLst>
      <p:ext uri="{BB962C8B-B14F-4D97-AF65-F5344CB8AC3E}">
        <p14:creationId xmlns:p14="http://schemas.microsoft.com/office/powerpoint/2010/main" val="91986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12</a:t>
            </a:fld>
            <a:endParaRPr lang="en-US"/>
          </a:p>
        </p:txBody>
      </p:sp>
    </p:spTree>
    <p:extLst>
      <p:ext uri="{BB962C8B-B14F-4D97-AF65-F5344CB8AC3E}">
        <p14:creationId xmlns:p14="http://schemas.microsoft.com/office/powerpoint/2010/main" val="839926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13</a:t>
            </a:fld>
            <a:endParaRPr lang="en-US"/>
          </a:p>
        </p:txBody>
      </p:sp>
    </p:spTree>
    <p:extLst>
      <p:ext uri="{BB962C8B-B14F-4D97-AF65-F5344CB8AC3E}">
        <p14:creationId xmlns:p14="http://schemas.microsoft.com/office/powerpoint/2010/main" val="426550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14</a:t>
            </a:fld>
            <a:endParaRPr lang="en-US"/>
          </a:p>
        </p:txBody>
      </p:sp>
    </p:spTree>
    <p:extLst>
      <p:ext uri="{BB962C8B-B14F-4D97-AF65-F5344CB8AC3E}">
        <p14:creationId xmlns:p14="http://schemas.microsoft.com/office/powerpoint/2010/main" val="2565608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15</a:t>
            </a:fld>
            <a:endParaRPr lang="en-US"/>
          </a:p>
        </p:txBody>
      </p:sp>
    </p:spTree>
    <p:extLst>
      <p:ext uri="{BB962C8B-B14F-4D97-AF65-F5344CB8AC3E}">
        <p14:creationId xmlns:p14="http://schemas.microsoft.com/office/powerpoint/2010/main" val="39334831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16</a:t>
            </a:fld>
            <a:endParaRPr lang="en-US"/>
          </a:p>
        </p:txBody>
      </p:sp>
    </p:spTree>
    <p:extLst>
      <p:ext uri="{BB962C8B-B14F-4D97-AF65-F5344CB8AC3E}">
        <p14:creationId xmlns:p14="http://schemas.microsoft.com/office/powerpoint/2010/main" val="603207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17</a:t>
            </a:fld>
            <a:endParaRPr lang="en-US"/>
          </a:p>
        </p:txBody>
      </p:sp>
    </p:spTree>
    <p:extLst>
      <p:ext uri="{BB962C8B-B14F-4D97-AF65-F5344CB8AC3E}">
        <p14:creationId xmlns:p14="http://schemas.microsoft.com/office/powerpoint/2010/main" val="1792801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18</a:t>
            </a:fld>
            <a:endParaRPr lang="en-US"/>
          </a:p>
        </p:txBody>
      </p:sp>
    </p:spTree>
    <p:extLst>
      <p:ext uri="{BB962C8B-B14F-4D97-AF65-F5344CB8AC3E}">
        <p14:creationId xmlns:p14="http://schemas.microsoft.com/office/powerpoint/2010/main" val="3342956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19</a:t>
            </a:fld>
            <a:endParaRPr lang="en-US"/>
          </a:p>
        </p:txBody>
      </p:sp>
    </p:spTree>
    <p:extLst>
      <p:ext uri="{BB962C8B-B14F-4D97-AF65-F5344CB8AC3E}">
        <p14:creationId xmlns:p14="http://schemas.microsoft.com/office/powerpoint/2010/main" val="1042546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2</a:t>
            </a:fld>
            <a:endParaRPr lang="en-US"/>
          </a:p>
        </p:txBody>
      </p:sp>
    </p:spTree>
    <p:extLst>
      <p:ext uri="{BB962C8B-B14F-4D97-AF65-F5344CB8AC3E}">
        <p14:creationId xmlns:p14="http://schemas.microsoft.com/office/powerpoint/2010/main" val="5301232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20</a:t>
            </a:fld>
            <a:endParaRPr lang="en-US"/>
          </a:p>
        </p:txBody>
      </p:sp>
    </p:spTree>
    <p:extLst>
      <p:ext uri="{BB962C8B-B14F-4D97-AF65-F5344CB8AC3E}">
        <p14:creationId xmlns:p14="http://schemas.microsoft.com/office/powerpoint/2010/main" val="34902956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21</a:t>
            </a:fld>
            <a:endParaRPr lang="en-US"/>
          </a:p>
        </p:txBody>
      </p:sp>
    </p:spTree>
    <p:extLst>
      <p:ext uri="{BB962C8B-B14F-4D97-AF65-F5344CB8AC3E}">
        <p14:creationId xmlns:p14="http://schemas.microsoft.com/office/powerpoint/2010/main" val="42064670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22</a:t>
            </a:fld>
            <a:endParaRPr lang="en-US"/>
          </a:p>
        </p:txBody>
      </p:sp>
    </p:spTree>
    <p:extLst>
      <p:ext uri="{BB962C8B-B14F-4D97-AF65-F5344CB8AC3E}">
        <p14:creationId xmlns:p14="http://schemas.microsoft.com/office/powerpoint/2010/main" val="30673429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23</a:t>
            </a:fld>
            <a:endParaRPr lang="en-US"/>
          </a:p>
        </p:txBody>
      </p:sp>
    </p:spTree>
    <p:extLst>
      <p:ext uri="{BB962C8B-B14F-4D97-AF65-F5344CB8AC3E}">
        <p14:creationId xmlns:p14="http://schemas.microsoft.com/office/powerpoint/2010/main" val="2469294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24</a:t>
            </a:fld>
            <a:endParaRPr lang="en-US"/>
          </a:p>
        </p:txBody>
      </p:sp>
    </p:spTree>
    <p:extLst>
      <p:ext uri="{BB962C8B-B14F-4D97-AF65-F5344CB8AC3E}">
        <p14:creationId xmlns:p14="http://schemas.microsoft.com/office/powerpoint/2010/main" val="8027729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25</a:t>
            </a:fld>
            <a:endParaRPr lang="en-US"/>
          </a:p>
        </p:txBody>
      </p:sp>
    </p:spTree>
    <p:extLst>
      <p:ext uri="{BB962C8B-B14F-4D97-AF65-F5344CB8AC3E}">
        <p14:creationId xmlns:p14="http://schemas.microsoft.com/office/powerpoint/2010/main" val="473985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3</a:t>
            </a:fld>
            <a:endParaRPr lang="en-US"/>
          </a:p>
        </p:txBody>
      </p:sp>
    </p:spTree>
    <p:extLst>
      <p:ext uri="{BB962C8B-B14F-4D97-AF65-F5344CB8AC3E}">
        <p14:creationId xmlns:p14="http://schemas.microsoft.com/office/powerpoint/2010/main" val="4182932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4</a:t>
            </a:fld>
            <a:endParaRPr lang="en-US"/>
          </a:p>
        </p:txBody>
      </p:sp>
    </p:spTree>
    <p:extLst>
      <p:ext uri="{BB962C8B-B14F-4D97-AF65-F5344CB8AC3E}">
        <p14:creationId xmlns:p14="http://schemas.microsoft.com/office/powerpoint/2010/main" val="3730774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5</a:t>
            </a:fld>
            <a:endParaRPr lang="en-US"/>
          </a:p>
        </p:txBody>
      </p:sp>
    </p:spTree>
    <p:extLst>
      <p:ext uri="{BB962C8B-B14F-4D97-AF65-F5344CB8AC3E}">
        <p14:creationId xmlns:p14="http://schemas.microsoft.com/office/powerpoint/2010/main" val="90517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6</a:t>
            </a:fld>
            <a:endParaRPr lang="en-US"/>
          </a:p>
        </p:txBody>
      </p:sp>
    </p:spTree>
    <p:extLst>
      <p:ext uri="{BB962C8B-B14F-4D97-AF65-F5344CB8AC3E}">
        <p14:creationId xmlns:p14="http://schemas.microsoft.com/office/powerpoint/2010/main" val="2167958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7</a:t>
            </a:fld>
            <a:endParaRPr lang="en-US"/>
          </a:p>
        </p:txBody>
      </p:sp>
    </p:spTree>
    <p:extLst>
      <p:ext uri="{BB962C8B-B14F-4D97-AF65-F5344CB8AC3E}">
        <p14:creationId xmlns:p14="http://schemas.microsoft.com/office/powerpoint/2010/main" val="3802233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8</a:t>
            </a:fld>
            <a:endParaRPr lang="en-US"/>
          </a:p>
        </p:txBody>
      </p:sp>
    </p:spTree>
    <p:extLst>
      <p:ext uri="{BB962C8B-B14F-4D97-AF65-F5344CB8AC3E}">
        <p14:creationId xmlns:p14="http://schemas.microsoft.com/office/powerpoint/2010/main" val="1390020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900808-FEB8-4DB0-924D-CC7F063E5932}" type="slidenum">
              <a:rPr lang="en-US" smtClean="0"/>
              <a:t>9</a:t>
            </a:fld>
            <a:endParaRPr lang="en-US"/>
          </a:p>
        </p:txBody>
      </p:sp>
    </p:spTree>
    <p:extLst>
      <p:ext uri="{BB962C8B-B14F-4D97-AF65-F5344CB8AC3E}">
        <p14:creationId xmlns:p14="http://schemas.microsoft.com/office/powerpoint/2010/main" val="3041642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06C72DA-2F02-404C-A22E-19BC83A498C4}" type="datetimeFigureOut">
              <a:rPr lang="en-US" smtClean="0"/>
              <a:pPr/>
              <a:t>1/30/2015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D5D9A09-7DE3-4C21-BBFE-A860CF6B7F21}"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6C72DA-2F02-404C-A22E-19BC83A498C4}" type="datetimeFigureOut">
              <a:rPr lang="en-US" smtClean="0"/>
              <a:pPr/>
              <a:t>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5D9A09-7DE3-4C21-BBFE-A860CF6B7F2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D5D9A09-7DE3-4C21-BBFE-A860CF6B7F21}"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6C72DA-2F02-404C-A22E-19BC83A498C4}" type="datetimeFigureOut">
              <a:rPr lang="en-US" smtClean="0"/>
              <a:pPr/>
              <a:t>1/30/2015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06C72DA-2F02-404C-A22E-19BC83A498C4}" type="datetimeFigureOut">
              <a:rPr lang="en-US" smtClean="0"/>
              <a:pPr/>
              <a:t>1/30/2015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D5D9A09-7DE3-4C21-BBFE-A860CF6B7F21}"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06C72DA-2F02-404C-A22E-19BC83A498C4}" type="datetimeFigureOut">
              <a:rPr lang="en-US" smtClean="0"/>
              <a:pPr/>
              <a:t>1/30/2015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D5D9A09-7DE3-4C21-BBFE-A860CF6B7F21}"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06C72DA-2F02-404C-A22E-19BC83A498C4}" type="datetimeFigureOut">
              <a:rPr lang="en-US" smtClean="0"/>
              <a:pPr/>
              <a:t>1/30/2015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5D9A09-7DE3-4C21-BBFE-A860CF6B7F21}"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06C72DA-2F02-404C-A22E-19BC83A498C4}" type="datetimeFigureOut">
              <a:rPr lang="en-US" smtClean="0"/>
              <a:pPr/>
              <a:t>1/30/2015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D5D9A09-7DE3-4C21-BBFE-A860CF6B7F21}"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6C72DA-2F02-404C-A22E-19BC83A498C4}" type="datetimeFigureOut">
              <a:rPr lang="en-US" smtClean="0"/>
              <a:pPr/>
              <a:t>1/30/2015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D5D9A09-7DE3-4C21-BBFE-A860CF6B7F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06C72DA-2F02-404C-A22E-19BC83A498C4}" type="datetimeFigureOut">
              <a:rPr lang="en-US" smtClean="0"/>
              <a:pPr/>
              <a:t>1/30/2015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D5D9A09-7DE3-4C21-BBFE-A860CF6B7F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D5D9A09-7DE3-4C21-BBFE-A860CF6B7F21}"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06C72DA-2F02-404C-A22E-19BC83A498C4}" type="datetimeFigureOut">
              <a:rPr lang="en-US" smtClean="0"/>
              <a:pPr/>
              <a:t>1/30/2015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D5D9A09-7DE3-4C21-BBFE-A860CF6B7F21}"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06C72DA-2F02-404C-A22E-19BC83A498C4}" type="datetimeFigureOut">
              <a:rPr lang="en-US" smtClean="0"/>
              <a:pPr/>
              <a:t>1/30/2015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030FFBE-1435-49E1-8B0A-1E2D72BFA8DF}" type="datetimeFigureOut">
              <a:rPr lang="en-US" smtClean="0"/>
              <a:t>1/30/2015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07D88F1-F90F-4684-967D-10471B789515}"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png"/><Relationship Id="rId7" Type="http://schemas.openxmlformats.org/officeDocument/2006/relationships/image" Target="../media/image9.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wmf"/><Relationship Id="rId4" Type="http://schemas.openxmlformats.org/officeDocument/2006/relationships/image" Target="../media/image6.png"/><Relationship Id="rId9" Type="http://schemas.openxmlformats.org/officeDocument/2006/relationships/image" Target="../media/image11.wmf"/></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09600" y="2819400"/>
            <a:ext cx="7620000" cy="1752600"/>
          </a:xfrm>
        </p:spPr>
        <p:txBody>
          <a:bodyPr>
            <a:noAutofit/>
          </a:bodyPr>
          <a:lstStyle/>
          <a:p>
            <a:r>
              <a:rPr lang="en-US" sz="2800" b="0" dirty="0" smtClean="0"/>
              <a:t>The guts of the paper…</a:t>
            </a:r>
          </a:p>
          <a:p>
            <a:r>
              <a:rPr lang="en-US" sz="2800" b="0" dirty="0" smtClean="0"/>
              <a:t>How to use your notecards and works cited Page to write an organized and well researched paper</a:t>
            </a:r>
            <a:r>
              <a:rPr lang="en-US" sz="2800" dirty="0" smtClean="0"/>
              <a:t> </a:t>
            </a:r>
            <a:r>
              <a:rPr lang="en-US" sz="2800" b="0" dirty="0" smtClean="0"/>
              <a:t>that</a:t>
            </a:r>
          </a:p>
          <a:p>
            <a:r>
              <a:rPr lang="en-US" sz="2800" dirty="0" smtClean="0"/>
              <a:t> gives proper credit to the sources you used.</a:t>
            </a:r>
          </a:p>
          <a:p>
            <a:r>
              <a:rPr lang="en-US" sz="2800" dirty="0" smtClean="0"/>
              <a:t> </a:t>
            </a:r>
            <a:endParaRPr lang="en-US" sz="2800" dirty="0"/>
          </a:p>
        </p:txBody>
      </p:sp>
      <p:sp>
        <p:nvSpPr>
          <p:cNvPr id="4" name="Title 3"/>
          <p:cNvSpPr>
            <a:spLocks noGrp="1"/>
          </p:cNvSpPr>
          <p:nvPr>
            <p:ph type="ctrTitle"/>
          </p:nvPr>
        </p:nvSpPr>
        <p:spPr>
          <a:xfrm>
            <a:off x="533400" y="457200"/>
            <a:ext cx="7772400" cy="1752600"/>
          </a:xfrm>
        </p:spPr>
        <p:txBody>
          <a:bodyPr/>
          <a:lstStyle/>
          <a:p>
            <a:r>
              <a:rPr lang="en-US" sz="4800" dirty="0" smtClean="0"/>
              <a:t>In-Text Documentation </a:t>
            </a:r>
            <a:r>
              <a:rPr lang="en-US" dirty="0" smtClean="0"/>
              <a:t/>
            </a:r>
            <a:br>
              <a:rPr lang="en-US" dirty="0" smtClean="0"/>
            </a:br>
            <a:r>
              <a:rPr lang="en-US" sz="4000" i="1" dirty="0" err="1" smtClean="0"/>
              <a:t>a.k.a</a:t>
            </a:r>
            <a:r>
              <a:rPr lang="en-US" sz="4000" i="1" dirty="0" smtClean="0"/>
              <a:t>: Parenthetical References</a:t>
            </a:r>
            <a:r>
              <a:rPr lang="en-US" dirty="0" smtClean="0"/>
              <a:t>	</a:t>
            </a:r>
            <a:endParaRPr lang="en-US" dirty="0"/>
          </a:p>
        </p:txBody>
      </p:sp>
    </p:spTree>
    <p:extLst>
      <p:ext uri="{BB962C8B-B14F-4D97-AF65-F5344CB8AC3E}">
        <p14:creationId xmlns:p14="http://schemas.microsoft.com/office/powerpoint/2010/main" val="3815901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228600"/>
            <a:ext cx="8988552" cy="914400"/>
          </a:xfrm>
        </p:spPr>
        <p:txBody>
          <a:bodyPr>
            <a:normAutofit fontScale="90000"/>
          </a:bodyPr>
          <a:lstStyle/>
          <a:p>
            <a:r>
              <a:rPr lang="en-US" dirty="0">
                <a:solidFill>
                  <a:srgbClr val="0070C0"/>
                </a:solidFill>
              </a:rPr>
              <a:t>Writing your Paper:</a:t>
            </a:r>
            <a:br>
              <a:rPr lang="en-US" dirty="0">
                <a:solidFill>
                  <a:srgbClr val="0070C0"/>
                </a:solidFill>
              </a:rPr>
            </a:br>
            <a:r>
              <a:rPr lang="en-US" b="1" dirty="0" smtClean="0">
                <a:solidFill>
                  <a:srgbClr val="0070C0"/>
                </a:solidFill>
              </a:rPr>
              <a:t>When</a:t>
            </a:r>
            <a:r>
              <a:rPr lang="en-US" dirty="0" smtClean="0">
                <a:solidFill>
                  <a:srgbClr val="0070C0"/>
                </a:solidFill>
              </a:rPr>
              <a:t> do you need to use in-text documentation?</a:t>
            </a:r>
            <a:endParaRPr lang="en-US" dirty="0">
              <a:solidFill>
                <a:srgbClr val="0070C0"/>
              </a:solidFill>
            </a:endParaRPr>
          </a:p>
        </p:txBody>
      </p:sp>
      <p:sp>
        <p:nvSpPr>
          <p:cNvPr id="30723" name="Rectangle 3"/>
          <p:cNvSpPr>
            <a:spLocks noGrp="1" noChangeArrowheads="1"/>
          </p:cNvSpPr>
          <p:nvPr>
            <p:ph sz="quarter" idx="1"/>
          </p:nvPr>
        </p:nvSpPr>
        <p:spPr>
          <a:xfrm>
            <a:off x="304800" y="1752600"/>
            <a:ext cx="8839200" cy="4572000"/>
          </a:xfrm>
        </p:spPr>
        <p:txBody>
          <a:bodyPr>
            <a:normAutofit/>
          </a:bodyPr>
          <a:lstStyle/>
          <a:p>
            <a:pPr>
              <a:lnSpc>
                <a:spcPct val="90000"/>
              </a:lnSpc>
            </a:pPr>
            <a:r>
              <a:rPr lang="en-US" sz="2800" dirty="0"/>
              <a:t>All </a:t>
            </a:r>
            <a:r>
              <a:rPr lang="en-US" sz="2800" b="1" dirty="0"/>
              <a:t>Statistics</a:t>
            </a:r>
          </a:p>
          <a:p>
            <a:pPr>
              <a:lnSpc>
                <a:spcPct val="90000"/>
              </a:lnSpc>
            </a:pPr>
            <a:r>
              <a:rPr lang="en-US" sz="2800" dirty="0"/>
              <a:t>All </a:t>
            </a:r>
            <a:r>
              <a:rPr lang="en-US" sz="2800" b="1" dirty="0"/>
              <a:t>Direct Quotes</a:t>
            </a:r>
            <a:r>
              <a:rPr lang="en-US" sz="2800" dirty="0"/>
              <a:t>- When you are using someone else’s words without changing them</a:t>
            </a:r>
          </a:p>
          <a:p>
            <a:pPr>
              <a:lnSpc>
                <a:spcPct val="90000"/>
              </a:lnSpc>
            </a:pPr>
            <a:r>
              <a:rPr lang="en-US" sz="2800" dirty="0"/>
              <a:t>Any information that is </a:t>
            </a:r>
            <a:r>
              <a:rPr lang="en-US" sz="2800" b="1" dirty="0"/>
              <a:t>Not Common Knowledge</a:t>
            </a:r>
          </a:p>
          <a:p>
            <a:pPr>
              <a:lnSpc>
                <a:spcPct val="90000"/>
              </a:lnSpc>
              <a:buFontTx/>
              <a:buNone/>
            </a:pPr>
            <a:r>
              <a:rPr lang="en-US" sz="2800" dirty="0"/>
              <a:t>		</a:t>
            </a:r>
            <a:r>
              <a:rPr lang="en-US" sz="2800" i="1" dirty="0"/>
              <a:t>Common knowledge is defined as 	information you found in more than 3 	sources.</a:t>
            </a:r>
          </a:p>
          <a:p>
            <a:pPr>
              <a:lnSpc>
                <a:spcPct val="90000"/>
              </a:lnSpc>
            </a:pPr>
            <a:r>
              <a:rPr lang="en-US" sz="2800" dirty="0"/>
              <a:t>Any information that is </a:t>
            </a:r>
            <a:r>
              <a:rPr lang="en-US" sz="2800" b="1" dirty="0"/>
              <a:t>controversial</a:t>
            </a:r>
            <a:r>
              <a:rPr lang="en-US" sz="2800" dirty="0"/>
              <a:t> or questionable. </a:t>
            </a:r>
          </a:p>
          <a:p>
            <a:pPr>
              <a:lnSpc>
                <a:spcPct val="90000"/>
              </a:lnSpc>
            </a:pPr>
            <a:r>
              <a:rPr lang="en-US" sz="2800" b="1" dirty="0"/>
              <a:t>Opinions </a:t>
            </a:r>
            <a:r>
              <a:rPr lang="en-US" sz="2800" dirty="0"/>
              <a:t>from scholars and other individuals you consulted. </a:t>
            </a:r>
          </a:p>
          <a:p>
            <a:pPr>
              <a:lnSpc>
                <a:spcPct val="90000"/>
              </a:lnSpc>
              <a:buFontTx/>
              <a:buNone/>
            </a:pPr>
            <a:endParaRPr lang="en-US" sz="2800" i="1" dirty="0"/>
          </a:p>
        </p:txBody>
      </p:sp>
    </p:spTree>
    <p:extLst>
      <p:ext uri="{BB962C8B-B14F-4D97-AF65-F5344CB8AC3E}">
        <p14:creationId xmlns:p14="http://schemas.microsoft.com/office/powerpoint/2010/main" val="2926427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0723">
                                            <p:txEl>
                                              <p:pRg st="3" end="3"/>
                                            </p:txEl>
                                          </p:spTgt>
                                        </p:tgtEl>
                                        <p:attrNameLst>
                                          <p:attrName>style.visibility</p:attrName>
                                        </p:attrNameLst>
                                      </p:cBhvr>
                                      <p:to>
                                        <p:strVal val="visible"/>
                                      </p:to>
                                    </p:set>
                                    <p:anim calcmode="lin" valueType="num">
                                      <p:cBhvr additive="base">
                                        <p:cTn id="23"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0723">
                                            <p:txEl>
                                              <p:pRg st="4" end="4"/>
                                            </p:txEl>
                                          </p:spTgt>
                                        </p:tgtEl>
                                        <p:attrNameLst>
                                          <p:attrName>style.visibility</p:attrName>
                                        </p:attrNameLst>
                                      </p:cBhvr>
                                      <p:to>
                                        <p:strVal val="visible"/>
                                      </p:to>
                                    </p:set>
                                    <p:anim calcmode="lin" valueType="num">
                                      <p:cBhvr additive="base">
                                        <p:cTn id="29"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07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0723">
                                            <p:txEl>
                                              <p:pRg st="5" end="5"/>
                                            </p:txEl>
                                          </p:spTgt>
                                        </p:tgtEl>
                                        <p:attrNameLst>
                                          <p:attrName>style.visibility</p:attrName>
                                        </p:attrNameLst>
                                      </p:cBhvr>
                                      <p:to>
                                        <p:strVal val="visible"/>
                                      </p:to>
                                    </p:set>
                                    <p:anim calcmode="lin" valueType="num">
                                      <p:cBhvr additive="base">
                                        <p:cTn id="35" dur="500" fill="hold"/>
                                        <p:tgtEl>
                                          <p:spTgt spid="3072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07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dirty="0">
                <a:solidFill>
                  <a:srgbClr val="0070C0"/>
                </a:solidFill>
              </a:rPr>
              <a:t>How much of your paper should be cited?</a:t>
            </a:r>
          </a:p>
        </p:txBody>
      </p:sp>
      <p:sp>
        <p:nvSpPr>
          <p:cNvPr id="44035" name="Rectangle 3"/>
          <p:cNvSpPr>
            <a:spLocks noGrp="1" noChangeArrowheads="1"/>
          </p:cNvSpPr>
          <p:nvPr>
            <p:ph type="body" idx="1"/>
          </p:nvPr>
        </p:nvSpPr>
        <p:spPr>
          <a:xfrm>
            <a:off x="304800" y="2133600"/>
            <a:ext cx="8503920" cy="4572000"/>
          </a:xfrm>
        </p:spPr>
        <p:txBody>
          <a:bodyPr/>
          <a:lstStyle/>
          <a:p>
            <a:pPr>
              <a:buFontTx/>
              <a:buNone/>
            </a:pPr>
            <a:r>
              <a:rPr lang="en-US" sz="4000" dirty="0"/>
              <a:t>Basic rule- </a:t>
            </a:r>
          </a:p>
          <a:p>
            <a:pPr>
              <a:buFontTx/>
              <a:buNone/>
            </a:pPr>
            <a:r>
              <a:rPr lang="en-US" sz="4000" dirty="0"/>
              <a:t>	cited information accounts for 50% to 75% of a </a:t>
            </a:r>
            <a:r>
              <a:rPr lang="en-US" sz="4000" i="1" dirty="0"/>
              <a:t>research paper.</a:t>
            </a:r>
          </a:p>
          <a:p>
            <a:endParaRPr lang="en-US" sz="4000" dirty="0"/>
          </a:p>
          <a:p>
            <a:pPr>
              <a:buFontTx/>
              <a:buNone/>
            </a:pPr>
            <a:endParaRPr lang="en-US" i="1" dirty="0"/>
          </a:p>
          <a:p>
            <a:pPr>
              <a:buFontTx/>
              <a:buNone/>
            </a:pPr>
            <a:endParaRPr lang="en-US" i="1" dirty="0"/>
          </a:p>
        </p:txBody>
      </p:sp>
    </p:spTree>
    <p:extLst>
      <p:ext uri="{BB962C8B-B14F-4D97-AF65-F5344CB8AC3E}">
        <p14:creationId xmlns:p14="http://schemas.microsoft.com/office/powerpoint/2010/main" val="272026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p:cTn id="7" dur="500" fill="hold"/>
                                        <p:tgtEl>
                                          <p:spTgt spid="440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403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403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 calcmode="lin" valueType="num">
                                      <p:cBhvr>
                                        <p:cTn id="14" dur="500" fill="hold"/>
                                        <p:tgtEl>
                                          <p:spTgt spid="4403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403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4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7848"/>
            <a:ext cx="8763000" cy="835152"/>
          </a:xfrm>
        </p:spPr>
        <p:txBody>
          <a:bodyPr>
            <a:noAutofit/>
          </a:bodyPr>
          <a:lstStyle/>
          <a:p>
            <a:r>
              <a:rPr lang="en-US" sz="3000" dirty="0" smtClean="0">
                <a:solidFill>
                  <a:srgbClr val="0070C0"/>
                </a:solidFill>
              </a:rPr>
              <a:t>Reminder of What You Did to Get Ready to Write</a:t>
            </a:r>
            <a:br>
              <a:rPr lang="en-US" sz="3000" dirty="0" smtClean="0">
                <a:solidFill>
                  <a:srgbClr val="0070C0"/>
                </a:solidFill>
              </a:rPr>
            </a:br>
            <a:r>
              <a:rPr lang="en-US" sz="1800" dirty="0" smtClean="0">
                <a:solidFill>
                  <a:srgbClr val="0070C0"/>
                </a:solidFill>
              </a:rPr>
              <a:t>On </a:t>
            </a:r>
            <a:r>
              <a:rPr lang="en-US" sz="1800" dirty="0">
                <a:solidFill>
                  <a:srgbClr val="0070C0"/>
                </a:solidFill>
              </a:rPr>
              <a:t>your Works Cited page, highlight the first word in each citation. Make sure </a:t>
            </a:r>
            <a:r>
              <a:rPr lang="en-US" sz="1800" dirty="0" smtClean="0">
                <a:solidFill>
                  <a:srgbClr val="0070C0"/>
                </a:solidFill>
              </a:rPr>
              <a:t>the </a:t>
            </a:r>
            <a:r>
              <a:rPr lang="en-US" sz="1800" dirty="0">
                <a:solidFill>
                  <a:srgbClr val="0070C0"/>
                </a:solidFill>
              </a:rPr>
              <a:t>first word is unique.  </a:t>
            </a:r>
            <a:r>
              <a:rPr lang="en-US" sz="1800" dirty="0" smtClean="0">
                <a:solidFill>
                  <a:srgbClr val="0070C0"/>
                </a:solidFill>
              </a:rPr>
              <a:t>If </a:t>
            </a:r>
            <a:r>
              <a:rPr lang="en-US" sz="1800" dirty="0">
                <a:solidFill>
                  <a:srgbClr val="0070C0"/>
                </a:solidFill>
              </a:rPr>
              <a:t>not, keep highlighting until it is. </a:t>
            </a:r>
          </a:p>
        </p:txBody>
      </p:sp>
      <p:sp>
        <p:nvSpPr>
          <p:cNvPr id="4" name="TextBox 3"/>
          <p:cNvSpPr txBox="1"/>
          <p:nvPr/>
        </p:nvSpPr>
        <p:spPr>
          <a:xfrm>
            <a:off x="457200" y="1371600"/>
            <a:ext cx="7848600" cy="4832092"/>
          </a:xfrm>
          <a:prstGeom prst="rect">
            <a:avLst/>
          </a:prstGeom>
          <a:noFill/>
        </p:spPr>
        <p:txBody>
          <a:bodyPr wrap="square" rtlCol="0">
            <a:spAutoFit/>
          </a:bodyPr>
          <a:lstStyle/>
          <a:p>
            <a:pPr algn="ctr">
              <a:lnSpc>
                <a:spcPct val="200000"/>
              </a:lnSpc>
            </a:pPr>
            <a:r>
              <a:rPr lang="en-US" sz="1400" dirty="0">
                <a:solidFill>
                  <a:srgbClr val="000000"/>
                </a:solidFill>
                <a:latin typeface="Times New Roman"/>
                <a:ea typeface="Calibri"/>
                <a:cs typeface="Times New Roman"/>
              </a:rPr>
              <a:t>Works Cited</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cs typeface="Times New Roman"/>
              </a:rPr>
              <a:t>Goldsmith</a:t>
            </a:r>
            <a:r>
              <a:rPr lang="en-US" sz="1400" dirty="0">
                <a:solidFill>
                  <a:srgbClr val="000000"/>
                </a:solidFill>
                <a:latin typeface="Times New Roman"/>
                <a:ea typeface="Calibri"/>
                <a:cs typeface="Times New Roman"/>
              </a:rPr>
              <a:t>, Connie. </a:t>
            </a:r>
            <a:r>
              <a:rPr lang="en-US" sz="1400" i="1" dirty="0">
                <a:solidFill>
                  <a:srgbClr val="000000"/>
                </a:solidFill>
                <a:latin typeface="Times New Roman"/>
                <a:ea typeface="Calibri"/>
                <a:cs typeface="Times New Roman"/>
              </a:rPr>
              <a:t>Battling Malaria: On the Front Lines against a Global Killer</a:t>
            </a:r>
            <a:r>
              <a:rPr lang="en-US" sz="1400" dirty="0">
                <a:solidFill>
                  <a:srgbClr val="000000"/>
                </a:solidFill>
                <a:latin typeface="Times New Roman"/>
                <a:ea typeface="Calibri"/>
                <a:cs typeface="Times New Roman"/>
              </a:rPr>
              <a:t>. Minneapolis: Twenty-First Century, 2011. Print.</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cs typeface="Times New Roman"/>
              </a:rPr>
              <a:t>"Malaria." </a:t>
            </a:r>
            <a:r>
              <a:rPr lang="en-US" sz="1400" i="1" dirty="0">
                <a:solidFill>
                  <a:srgbClr val="000000"/>
                </a:solidFill>
                <a:highlight>
                  <a:srgbClr val="FFFF00"/>
                </a:highlight>
                <a:latin typeface="Times New Roman"/>
                <a:ea typeface="Calibri"/>
                <a:cs typeface="Times New Roman"/>
              </a:rPr>
              <a:t>Teen</a:t>
            </a:r>
            <a:r>
              <a:rPr lang="en-US" sz="1400" i="1" dirty="0">
                <a:solidFill>
                  <a:srgbClr val="000000"/>
                </a:solidFill>
                <a:latin typeface="Times New Roman"/>
                <a:ea typeface="Calibri"/>
                <a:cs typeface="Times New Roman"/>
              </a:rPr>
              <a:t> Health and Wellness</a:t>
            </a:r>
            <a:r>
              <a:rPr lang="en-US" sz="1400" dirty="0">
                <a:solidFill>
                  <a:srgbClr val="000000"/>
                </a:solidFill>
                <a:latin typeface="Times New Roman"/>
                <a:ea typeface="Calibri"/>
                <a:cs typeface="Times New Roman"/>
              </a:rPr>
              <a:t>. Rosen Publishing Group, Inc., 2012. Web. 15 Nov. 2012 &lt;http://www.teenhealthandwellness.com/article/221/malaria&gt;  </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rPr>
              <a:t>"Malaria." </a:t>
            </a:r>
            <a:r>
              <a:rPr lang="en-US" sz="1400" i="1" dirty="0" smtClean="0">
                <a:solidFill>
                  <a:srgbClr val="000000"/>
                </a:solidFill>
                <a:highlight>
                  <a:srgbClr val="FFFF00"/>
                </a:highlight>
                <a:latin typeface="Times New Roman"/>
                <a:ea typeface="Calibri"/>
                <a:cs typeface="Times New Roman"/>
              </a:rPr>
              <a:t>The </a:t>
            </a:r>
            <a:r>
              <a:rPr lang="en-US" sz="1400" i="1" dirty="0">
                <a:solidFill>
                  <a:srgbClr val="000000"/>
                </a:solidFill>
                <a:highlight>
                  <a:srgbClr val="FFFF00"/>
                </a:highlight>
                <a:latin typeface="Times New Roman"/>
                <a:ea typeface="Calibri"/>
                <a:cs typeface="Times New Roman"/>
              </a:rPr>
              <a:t>Gale</a:t>
            </a:r>
            <a:r>
              <a:rPr lang="en-US" sz="1400" i="1" dirty="0">
                <a:solidFill>
                  <a:srgbClr val="000000"/>
                </a:solidFill>
                <a:latin typeface="Times New Roman"/>
                <a:ea typeface="Calibri"/>
                <a:cs typeface="Times New Roman"/>
              </a:rPr>
              <a:t> Encyclopedia of Science</a:t>
            </a:r>
            <a:r>
              <a:rPr lang="en-US" sz="1400" dirty="0">
                <a:solidFill>
                  <a:srgbClr val="000000"/>
                </a:solidFill>
                <a:latin typeface="Times New Roman"/>
                <a:ea typeface="Calibri"/>
                <a:cs typeface="Times New Roman"/>
              </a:rPr>
              <a:t>. Ed. K. Lee Lerner and Brenda </a:t>
            </a:r>
            <a:r>
              <a:rPr lang="en-US" sz="1400" dirty="0" err="1">
                <a:solidFill>
                  <a:srgbClr val="000000"/>
                </a:solidFill>
                <a:latin typeface="Times New Roman"/>
                <a:ea typeface="Calibri"/>
                <a:cs typeface="Times New Roman"/>
              </a:rPr>
              <a:t>Wilmoth</a:t>
            </a:r>
            <a:r>
              <a:rPr lang="en-US" sz="1400" dirty="0">
                <a:solidFill>
                  <a:srgbClr val="000000"/>
                </a:solidFill>
                <a:latin typeface="Times New Roman"/>
                <a:ea typeface="Calibri"/>
                <a:cs typeface="Times New Roman"/>
              </a:rPr>
              <a:t> Lerner. 4th ed. Detroit: Gale,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cs typeface="Times New Roman"/>
              </a:rPr>
              <a:t>"New</a:t>
            </a:r>
            <a:r>
              <a:rPr lang="en-US" sz="1400" dirty="0">
                <a:solidFill>
                  <a:srgbClr val="000000"/>
                </a:solidFill>
                <a:latin typeface="Times New Roman"/>
                <a:ea typeface="Calibri"/>
                <a:cs typeface="Times New Roman"/>
              </a:rPr>
              <a:t> Hope in Malaria War As Vaccine Yields Fruit." </a:t>
            </a:r>
            <a:r>
              <a:rPr lang="en-US" sz="1400" i="1" dirty="0">
                <a:solidFill>
                  <a:srgbClr val="000000"/>
                </a:solidFill>
                <a:latin typeface="Times New Roman"/>
                <a:ea typeface="Calibri"/>
                <a:cs typeface="Times New Roman"/>
              </a:rPr>
              <a:t>Africa News Service</a:t>
            </a:r>
            <a:r>
              <a:rPr lang="en-US" sz="1400" dirty="0">
                <a:solidFill>
                  <a:srgbClr val="000000"/>
                </a:solidFill>
                <a:latin typeface="Times New Roman"/>
                <a:ea typeface="Calibri"/>
                <a:cs typeface="Times New Roman"/>
              </a:rPr>
              <a:t> 23 Nov.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cs typeface="Times New Roman"/>
              </a:rPr>
              <a:t>Svoboda</a:t>
            </a:r>
            <a:r>
              <a:rPr lang="en-US" sz="1400" dirty="0">
                <a:solidFill>
                  <a:srgbClr val="000000"/>
                </a:solidFill>
                <a:latin typeface="Times New Roman"/>
                <a:ea typeface="Calibri"/>
                <a:cs typeface="Times New Roman"/>
              </a:rPr>
              <a:t>, Elizabeth. "#28: Hepatitis Bu2029 Boosts Malaria Vaccine." </a:t>
            </a:r>
            <a:r>
              <a:rPr lang="en-US" sz="1400" i="1" dirty="0">
                <a:solidFill>
                  <a:srgbClr val="000000"/>
                </a:solidFill>
                <a:latin typeface="Times New Roman"/>
                <a:ea typeface="Calibri"/>
                <a:cs typeface="Times New Roman"/>
              </a:rPr>
              <a:t>Discover</a:t>
            </a:r>
            <a:r>
              <a:rPr lang="en-US" sz="1400" dirty="0">
                <a:solidFill>
                  <a:srgbClr val="000000"/>
                </a:solidFill>
                <a:latin typeface="Times New Roman"/>
                <a:ea typeface="Calibri"/>
                <a:cs typeface="Times New Roman"/>
              </a:rPr>
              <a:t> Jan.-Feb. 2012: n. </a:t>
            </a:r>
            <a:r>
              <a:rPr lang="en-US" sz="1400" dirty="0" err="1">
                <a:solidFill>
                  <a:srgbClr val="000000"/>
                </a:solidFill>
                <a:latin typeface="Times New Roman"/>
                <a:ea typeface="Calibri"/>
                <a:cs typeface="Times New Roman"/>
              </a:rPr>
              <a:t>pag</a:t>
            </a:r>
            <a:r>
              <a:rPr lang="en-US" sz="1400" dirty="0">
                <a:solidFill>
                  <a:srgbClr val="000000"/>
                </a:solidFill>
                <a:latin typeface="Times New Roman"/>
                <a:ea typeface="Calibri"/>
                <a:cs typeface="Times New Roman"/>
              </a:rPr>
              <a:t>. </a:t>
            </a:r>
            <a:r>
              <a:rPr lang="en-US" sz="1400" i="1" dirty="0">
                <a:solidFill>
                  <a:srgbClr val="000000"/>
                </a:solidFill>
                <a:latin typeface="Times New Roman"/>
                <a:ea typeface="Calibri"/>
                <a:cs typeface="Times New Roman"/>
              </a:rPr>
              <a:t>Discover Magazine</a:t>
            </a:r>
            <a:r>
              <a:rPr lang="en-US" sz="1400" dirty="0">
                <a:solidFill>
                  <a:srgbClr val="000000"/>
                </a:solidFill>
                <a:latin typeface="Times New Roman"/>
                <a:ea typeface="Calibri"/>
                <a:cs typeface="Times New Roman"/>
              </a:rPr>
              <a:t>. Web. 8 Nov. 2012. &lt;http://discovermagazine.com/2012/jan-feb/28&gt;.</a:t>
            </a:r>
            <a:endParaRPr lang="en-US" sz="1400" dirty="0">
              <a:effectLst/>
              <a:latin typeface="Calibri"/>
              <a:ea typeface="Calibri"/>
              <a:cs typeface="Times New Roman"/>
            </a:endParaRPr>
          </a:p>
        </p:txBody>
      </p:sp>
      <p:sp>
        <p:nvSpPr>
          <p:cNvPr id="5" name="Rectangle 4"/>
          <p:cNvSpPr/>
          <p:nvPr/>
        </p:nvSpPr>
        <p:spPr>
          <a:xfrm>
            <a:off x="446314" y="6202527"/>
            <a:ext cx="8153400" cy="50190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The highlighted words =  your CODE for In-Text Documentation </a:t>
            </a:r>
            <a:endParaRPr lang="en-US" b="1" dirty="0">
              <a:solidFill>
                <a:srgbClr val="7030A0"/>
              </a:solidFill>
            </a:endParaRPr>
          </a:p>
        </p:txBody>
      </p:sp>
    </p:spTree>
    <p:extLst>
      <p:ext uri="{BB962C8B-B14F-4D97-AF65-F5344CB8AC3E}">
        <p14:creationId xmlns:p14="http://schemas.microsoft.com/office/powerpoint/2010/main" val="174493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10886"/>
            <a:ext cx="8382000" cy="1143000"/>
          </a:xfrm>
        </p:spPr>
        <p:txBody>
          <a:bodyPr>
            <a:normAutofit fontScale="90000"/>
          </a:bodyPr>
          <a:lstStyle/>
          <a:p>
            <a:r>
              <a:rPr lang="en-US" sz="3600" b="1" dirty="0">
                <a:solidFill>
                  <a:srgbClr val="0070C0"/>
                </a:solidFill>
              </a:rPr>
              <a:t>How</a:t>
            </a:r>
            <a:r>
              <a:rPr lang="en-US" sz="3600" dirty="0">
                <a:solidFill>
                  <a:srgbClr val="0070C0"/>
                </a:solidFill>
              </a:rPr>
              <a:t> to do Properly Cite your Information?</a:t>
            </a:r>
            <a:br>
              <a:rPr lang="en-US" sz="3600" dirty="0">
                <a:solidFill>
                  <a:srgbClr val="0070C0"/>
                </a:solidFill>
              </a:rPr>
            </a:br>
            <a:r>
              <a:rPr lang="en-US" dirty="0">
                <a:solidFill>
                  <a:srgbClr val="0070C0"/>
                </a:solidFill>
              </a:rPr>
              <a:t> </a:t>
            </a:r>
            <a:r>
              <a:rPr lang="en-US" sz="3200" dirty="0">
                <a:solidFill>
                  <a:srgbClr val="0070C0"/>
                </a:solidFill>
              </a:rPr>
              <a:t>Use Parenthetical or In-text Documentation</a:t>
            </a:r>
          </a:p>
        </p:txBody>
      </p:sp>
      <p:sp>
        <p:nvSpPr>
          <p:cNvPr id="31747" name="Rectangle 3"/>
          <p:cNvSpPr>
            <a:spLocks noGrp="1" noChangeArrowheads="1"/>
          </p:cNvSpPr>
          <p:nvPr>
            <p:ph type="body" idx="1"/>
          </p:nvPr>
        </p:nvSpPr>
        <p:spPr>
          <a:xfrm>
            <a:off x="228600" y="1905000"/>
            <a:ext cx="8503920" cy="4572000"/>
          </a:xfrm>
        </p:spPr>
        <p:txBody>
          <a:bodyPr>
            <a:normAutofit/>
          </a:bodyPr>
          <a:lstStyle/>
          <a:p>
            <a:pPr>
              <a:lnSpc>
                <a:spcPct val="90000"/>
              </a:lnSpc>
            </a:pPr>
            <a:r>
              <a:rPr lang="en-US" sz="2800" dirty="0"/>
              <a:t>To put it simply, after you write information that qualifies as needing to be cited, you tell the reader right away where you found the information. </a:t>
            </a:r>
            <a:endParaRPr lang="en-US" sz="2800" dirty="0" smtClean="0"/>
          </a:p>
          <a:p>
            <a:pPr>
              <a:lnSpc>
                <a:spcPct val="90000"/>
              </a:lnSpc>
            </a:pPr>
            <a:r>
              <a:rPr lang="en-US" sz="2800" dirty="0" smtClean="0"/>
              <a:t>Whatever you highlighted on your Works Cited page (your </a:t>
            </a:r>
            <a:r>
              <a:rPr lang="en-US" sz="2800" b="1" dirty="0" smtClean="0"/>
              <a:t>CODE</a:t>
            </a:r>
            <a:r>
              <a:rPr lang="en-US" sz="2800" dirty="0" smtClean="0"/>
              <a:t>) goes into parenthesis at the end of  the sentence in which the information was found. </a:t>
            </a:r>
          </a:p>
          <a:p>
            <a:pPr>
              <a:lnSpc>
                <a:spcPct val="90000"/>
              </a:lnSpc>
            </a:pPr>
            <a:r>
              <a:rPr lang="en-US" sz="2800" dirty="0" smtClean="0"/>
              <a:t>The period goes on the outside of the parenthesis.  </a:t>
            </a:r>
          </a:p>
          <a:p>
            <a:pPr>
              <a:lnSpc>
                <a:spcPct val="90000"/>
              </a:lnSpc>
            </a:pPr>
            <a:r>
              <a:rPr lang="en-US" sz="2800" dirty="0" smtClean="0"/>
              <a:t>If it is a print source, you must also include the page number where the information was found. </a:t>
            </a:r>
            <a:endParaRPr lang="en-US" sz="2800" dirty="0"/>
          </a:p>
          <a:p>
            <a:pPr>
              <a:lnSpc>
                <a:spcPct val="90000"/>
              </a:lnSpc>
            </a:pPr>
            <a:endParaRPr lang="en-US" sz="2800" dirty="0"/>
          </a:p>
        </p:txBody>
      </p:sp>
    </p:spTree>
    <p:extLst>
      <p:ext uri="{BB962C8B-B14F-4D97-AF65-F5344CB8AC3E}">
        <p14:creationId xmlns:p14="http://schemas.microsoft.com/office/powerpoint/2010/main" val="264970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p:cTn id="7" dur="500" fill="hold"/>
                                        <p:tgtEl>
                                          <p:spTgt spid="317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174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174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1747">
                                            <p:txEl>
                                              <p:pRg st="1" end="1"/>
                                            </p:txEl>
                                          </p:spTgt>
                                        </p:tgtEl>
                                        <p:attrNameLst>
                                          <p:attrName>style.visibility</p:attrName>
                                        </p:attrNameLst>
                                      </p:cBhvr>
                                      <p:to>
                                        <p:strVal val="visible"/>
                                      </p:to>
                                    </p:set>
                                    <p:anim calcmode="lin" valueType="num">
                                      <p:cBhvr>
                                        <p:cTn id="14" dur="500" fill="hold"/>
                                        <p:tgtEl>
                                          <p:spTgt spid="31747">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1747">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174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1747">
                                            <p:txEl>
                                              <p:pRg st="2" end="2"/>
                                            </p:txEl>
                                          </p:spTgt>
                                        </p:tgtEl>
                                        <p:attrNameLst>
                                          <p:attrName>style.visibility</p:attrName>
                                        </p:attrNameLst>
                                      </p:cBhvr>
                                      <p:to>
                                        <p:strVal val="visible"/>
                                      </p:to>
                                    </p:set>
                                    <p:anim calcmode="lin" valueType="num">
                                      <p:cBhvr>
                                        <p:cTn id="21" dur="500" fill="hold"/>
                                        <p:tgtEl>
                                          <p:spTgt spid="31747">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1747">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174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1747">
                                            <p:txEl>
                                              <p:pRg st="3" end="3"/>
                                            </p:txEl>
                                          </p:spTgt>
                                        </p:tgtEl>
                                        <p:attrNameLst>
                                          <p:attrName>style.visibility</p:attrName>
                                        </p:attrNameLst>
                                      </p:cBhvr>
                                      <p:to>
                                        <p:strVal val="visible"/>
                                      </p:to>
                                    </p:set>
                                    <p:anim calcmode="lin" valueType="num">
                                      <p:cBhvr>
                                        <p:cTn id="28" dur="500" fill="hold"/>
                                        <p:tgtEl>
                                          <p:spTgt spid="31747">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1747">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82658" y="381000"/>
            <a:ext cx="8534400" cy="758952"/>
          </a:xfrm>
        </p:spPr>
        <p:txBody>
          <a:bodyPr>
            <a:normAutofit fontScale="90000"/>
          </a:bodyPr>
          <a:lstStyle/>
          <a:p>
            <a:r>
              <a:rPr lang="en-US" dirty="0">
                <a:solidFill>
                  <a:srgbClr val="0070C0"/>
                </a:solidFill>
              </a:rPr>
              <a:t>Sample:  Direct Quote-</a:t>
            </a:r>
            <a:br>
              <a:rPr lang="en-US" dirty="0">
                <a:solidFill>
                  <a:srgbClr val="0070C0"/>
                </a:solidFill>
              </a:rPr>
            </a:br>
            <a:r>
              <a:rPr lang="en-US" sz="2800" dirty="0">
                <a:solidFill>
                  <a:srgbClr val="0070C0"/>
                </a:solidFill>
              </a:rPr>
              <a:t>Using someone else’s words without changing them</a:t>
            </a:r>
          </a:p>
        </p:txBody>
      </p:sp>
      <p:sp>
        <p:nvSpPr>
          <p:cNvPr id="32771" name="Rectangle 3"/>
          <p:cNvSpPr>
            <a:spLocks noGrp="1" noChangeArrowheads="1"/>
          </p:cNvSpPr>
          <p:nvPr>
            <p:ph type="body" idx="1"/>
          </p:nvPr>
        </p:nvSpPr>
        <p:spPr/>
        <p:txBody>
          <a:bodyPr/>
          <a:lstStyle/>
          <a:p>
            <a:pPr>
              <a:buNone/>
            </a:pPr>
            <a:r>
              <a:rPr lang="en-US" dirty="0" smtClean="0"/>
              <a:t>   </a:t>
            </a:r>
            <a:r>
              <a:rPr lang="en-US" sz="1600" dirty="0" smtClean="0"/>
              <a:t>Notecard sample:</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287480"/>
            <a:ext cx="8817058" cy="3351319"/>
          </a:xfrm>
          <a:prstGeom prst="rect">
            <a:avLst/>
          </a:prstGeom>
        </p:spPr>
      </p:pic>
    </p:spTree>
    <p:extLst>
      <p:ext uri="{BB962C8B-B14F-4D97-AF65-F5344CB8AC3E}">
        <p14:creationId xmlns:p14="http://schemas.microsoft.com/office/powerpoint/2010/main" val="624035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066800" y="0"/>
            <a:ext cx="7620000" cy="1143000"/>
          </a:xfrm>
        </p:spPr>
        <p:txBody>
          <a:bodyPr>
            <a:normAutofit fontScale="90000"/>
          </a:bodyPr>
          <a:lstStyle/>
          <a:p>
            <a:r>
              <a:rPr lang="en-US" dirty="0">
                <a:solidFill>
                  <a:srgbClr val="0070C0"/>
                </a:solidFill>
              </a:rPr>
              <a:t>Sample:  Direct Quote-</a:t>
            </a:r>
            <a:br>
              <a:rPr lang="en-US" dirty="0">
                <a:solidFill>
                  <a:srgbClr val="0070C0"/>
                </a:solidFill>
              </a:rPr>
            </a:br>
            <a:r>
              <a:rPr lang="en-US" sz="2800" dirty="0">
                <a:solidFill>
                  <a:srgbClr val="0070C0"/>
                </a:solidFill>
              </a:rPr>
              <a:t>Using someone else’s words without changing them</a:t>
            </a:r>
          </a:p>
        </p:txBody>
      </p:sp>
      <p:sp>
        <p:nvSpPr>
          <p:cNvPr id="32771" name="Rectangle 3"/>
          <p:cNvSpPr>
            <a:spLocks noGrp="1" noChangeArrowheads="1"/>
          </p:cNvSpPr>
          <p:nvPr>
            <p:ph sz="quarter" idx="1"/>
          </p:nvPr>
        </p:nvSpPr>
        <p:spPr>
          <a:xfrm>
            <a:off x="685800" y="1409938"/>
            <a:ext cx="8153400" cy="4343400"/>
          </a:xfrm>
        </p:spPr>
        <p:txBody>
          <a:bodyPr>
            <a:normAutofit/>
          </a:bodyPr>
          <a:lstStyle/>
          <a:p>
            <a:pPr>
              <a:buNone/>
            </a:pPr>
            <a:r>
              <a:rPr lang="en-US" dirty="0" smtClean="0"/>
              <a:t>   </a:t>
            </a:r>
            <a:r>
              <a:rPr lang="en-US" sz="2400" dirty="0" smtClean="0"/>
              <a:t>To develop the RTS,S vaccine, doctors built off of another  successful vaccine.  Essentially, they knew the body would develop an immunity to Hepatitis B so they created a vaccine that had both Hepatitis B antigens and parts of the malaria causing parasite </a:t>
            </a:r>
            <a:r>
              <a:rPr lang="en-US" sz="2400" dirty="0" err="1" smtClean="0"/>
              <a:t>plasomodium</a:t>
            </a:r>
            <a:r>
              <a:rPr lang="en-US" sz="2400" dirty="0" smtClean="0"/>
              <a:t> falciparum.  As Dr. </a:t>
            </a:r>
            <a:r>
              <a:rPr lang="en-US" sz="2400" dirty="0" err="1" smtClean="0"/>
              <a:t>Hamil</a:t>
            </a:r>
            <a:r>
              <a:rPr lang="en-US" sz="2400" dirty="0" smtClean="0"/>
              <a:t>, a medical epidemiologist at the CDC explains</a:t>
            </a:r>
            <a:r>
              <a:rPr lang="en-US" dirty="0"/>
              <a:t>, “ The vaccine fools the immune system into generalizing the response against malaria” (</a:t>
            </a:r>
            <a:r>
              <a:rPr lang="en-US" dirty="0" smtClean="0"/>
              <a:t>Svoboda). </a:t>
            </a:r>
            <a:endParaRPr lang="en-US" dirty="0"/>
          </a:p>
          <a:p>
            <a:pPr>
              <a:buFontTx/>
              <a:buNone/>
            </a:pPr>
            <a:r>
              <a:rPr lang="en-US" dirty="0" smtClean="0"/>
              <a:t>      </a:t>
            </a:r>
            <a:endParaRPr lang="en-US" dirty="0"/>
          </a:p>
        </p:txBody>
      </p:sp>
      <p:sp>
        <p:nvSpPr>
          <p:cNvPr id="32775" name="Line 7"/>
          <p:cNvSpPr>
            <a:spLocks noChangeShapeType="1"/>
          </p:cNvSpPr>
          <p:nvPr/>
        </p:nvSpPr>
        <p:spPr bwMode="auto">
          <a:xfrm flipV="1">
            <a:off x="2514600" y="4903862"/>
            <a:ext cx="304800" cy="540544"/>
          </a:xfrm>
          <a:prstGeom prst="line">
            <a:avLst/>
          </a:prstGeom>
          <a:noFill/>
          <a:ln w="9525">
            <a:solidFill>
              <a:srgbClr val="FF0000"/>
            </a:solidFill>
            <a:round/>
            <a:headEnd/>
            <a:tailEnd type="triangle" w="med" len="med"/>
          </a:ln>
          <a:effectLst/>
        </p:spPr>
        <p:txBody>
          <a:bodyPr wrap="none"/>
          <a:lstStyle/>
          <a:p>
            <a:endParaRPr lang="en-US"/>
          </a:p>
        </p:txBody>
      </p:sp>
      <p:sp>
        <p:nvSpPr>
          <p:cNvPr id="32778" name="Text Box 10"/>
          <p:cNvSpPr txBox="1">
            <a:spLocks noChangeArrowheads="1"/>
          </p:cNvSpPr>
          <p:nvPr/>
        </p:nvSpPr>
        <p:spPr bwMode="auto">
          <a:xfrm>
            <a:off x="1447800" y="5487863"/>
            <a:ext cx="5174815" cy="400110"/>
          </a:xfrm>
          <a:prstGeom prst="rect">
            <a:avLst/>
          </a:prstGeom>
          <a:noFill/>
          <a:ln w="9525">
            <a:noFill/>
            <a:miter lim="800000"/>
            <a:headEnd/>
            <a:tailEnd/>
          </a:ln>
          <a:effectLst/>
        </p:spPr>
        <p:txBody>
          <a:bodyPr wrap="none">
            <a:spAutoFit/>
          </a:bodyPr>
          <a:lstStyle/>
          <a:p>
            <a:r>
              <a:rPr lang="en-US" sz="2000" u="none" dirty="0" smtClean="0">
                <a:solidFill>
                  <a:srgbClr val="FF0000"/>
                </a:solidFill>
              </a:rPr>
              <a:t>Author’s last name            period parenthesis</a:t>
            </a:r>
            <a:endParaRPr lang="en-US" sz="2000" u="none" dirty="0">
              <a:solidFill>
                <a:srgbClr val="FF0000"/>
              </a:solidFill>
            </a:endParaRPr>
          </a:p>
        </p:txBody>
      </p:sp>
      <p:cxnSp>
        <p:nvCxnSpPr>
          <p:cNvPr id="3" name="Straight Arrow Connector 2"/>
          <p:cNvCxnSpPr/>
          <p:nvPr/>
        </p:nvCxnSpPr>
        <p:spPr bwMode="auto">
          <a:xfrm flipH="1" flipV="1">
            <a:off x="4191000" y="4951844"/>
            <a:ext cx="304800" cy="406718"/>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2396278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40080" y="-76200"/>
            <a:ext cx="7620000" cy="1066800"/>
          </a:xfrm>
        </p:spPr>
        <p:txBody>
          <a:bodyPr/>
          <a:lstStyle/>
          <a:p>
            <a:r>
              <a:rPr lang="en-US" dirty="0">
                <a:solidFill>
                  <a:srgbClr val="0070C0"/>
                </a:solidFill>
              </a:rPr>
              <a:t>Sample Works Cited Page</a:t>
            </a:r>
          </a:p>
        </p:txBody>
      </p:sp>
      <p:sp>
        <p:nvSpPr>
          <p:cNvPr id="29699" name="Rectangle 3"/>
          <p:cNvSpPr>
            <a:spLocks noGrp="1" noChangeArrowheads="1"/>
          </p:cNvSpPr>
          <p:nvPr>
            <p:ph type="body" idx="1"/>
          </p:nvPr>
        </p:nvSpPr>
        <p:spPr>
          <a:xfrm>
            <a:off x="914400" y="1143000"/>
            <a:ext cx="8001000" cy="5410200"/>
          </a:xfrm>
        </p:spPr>
        <p:txBody>
          <a:bodyPr/>
          <a:lstStyle/>
          <a:p>
            <a:pPr>
              <a:lnSpc>
                <a:spcPct val="200000"/>
              </a:lnSpc>
              <a:buFontTx/>
              <a:buNone/>
            </a:pPr>
            <a:r>
              <a:rPr lang="en-US" dirty="0" smtClean="0"/>
              <a:t>                            </a:t>
            </a:r>
            <a:endParaRPr lang="en-US" sz="1800" dirty="0"/>
          </a:p>
        </p:txBody>
      </p:sp>
      <p:sp>
        <p:nvSpPr>
          <p:cNvPr id="4" name="TextBox 3"/>
          <p:cNvSpPr txBox="1"/>
          <p:nvPr/>
        </p:nvSpPr>
        <p:spPr>
          <a:xfrm>
            <a:off x="457200" y="1524000"/>
            <a:ext cx="8382000" cy="4832092"/>
          </a:xfrm>
          <a:prstGeom prst="rect">
            <a:avLst/>
          </a:prstGeom>
          <a:noFill/>
        </p:spPr>
        <p:txBody>
          <a:bodyPr wrap="square" rtlCol="0">
            <a:spAutoFit/>
          </a:bodyPr>
          <a:lstStyle/>
          <a:p>
            <a:pPr algn="ctr">
              <a:lnSpc>
                <a:spcPct val="200000"/>
              </a:lnSpc>
            </a:pPr>
            <a:r>
              <a:rPr lang="en-US" sz="1400" dirty="0">
                <a:solidFill>
                  <a:srgbClr val="000000"/>
                </a:solidFill>
                <a:latin typeface="Times New Roman"/>
                <a:ea typeface="Calibri"/>
                <a:cs typeface="Times New Roman"/>
              </a:rPr>
              <a:t>Works Cited</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Goldsmith, Connie. </a:t>
            </a:r>
            <a:r>
              <a:rPr lang="en-US" sz="1400" i="1" dirty="0">
                <a:solidFill>
                  <a:srgbClr val="000000"/>
                </a:solidFill>
                <a:latin typeface="Times New Roman"/>
                <a:ea typeface="Calibri"/>
                <a:cs typeface="Times New Roman"/>
              </a:rPr>
              <a:t>Battling Malaria: On the Front Lines against a Global Killer</a:t>
            </a:r>
            <a:r>
              <a:rPr lang="en-US" sz="1400" dirty="0">
                <a:solidFill>
                  <a:srgbClr val="000000"/>
                </a:solidFill>
                <a:latin typeface="Times New Roman"/>
                <a:ea typeface="Calibri"/>
                <a:cs typeface="Times New Roman"/>
              </a:rPr>
              <a:t>. Minneapolis: Twenty-First Century, 2011. Print.</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"Malaria." </a:t>
            </a:r>
            <a:r>
              <a:rPr lang="en-US" sz="1400" i="1" dirty="0">
                <a:solidFill>
                  <a:srgbClr val="000000"/>
                </a:solidFill>
                <a:latin typeface="Times New Roman"/>
                <a:ea typeface="Calibri"/>
                <a:cs typeface="Times New Roman"/>
              </a:rPr>
              <a:t>Teen Health and Wellness</a:t>
            </a:r>
            <a:r>
              <a:rPr lang="en-US" sz="1400" dirty="0">
                <a:solidFill>
                  <a:srgbClr val="000000"/>
                </a:solidFill>
                <a:latin typeface="Times New Roman"/>
                <a:ea typeface="Calibri"/>
                <a:cs typeface="Times New Roman"/>
              </a:rPr>
              <a:t>. Rosen Publishing Group, Inc., 2012. Web. 15 Nov. 2012 &lt;http://www.teenhealthandwellness.com/article/221/malaria&gt;  </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"Malaria." </a:t>
            </a:r>
            <a:r>
              <a:rPr lang="en-US" sz="1400" i="1" dirty="0">
                <a:solidFill>
                  <a:srgbClr val="000000"/>
                </a:solidFill>
                <a:latin typeface="Times New Roman"/>
                <a:ea typeface="Calibri"/>
                <a:cs typeface="Times New Roman"/>
              </a:rPr>
              <a:t>The Gale Encyclopedia of Science</a:t>
            </a:r>
            <a:r>
              <a:rPr lang="en-US" sz="1400" dirty="0">
                <a:solidFill>
                  <a:srgbClr val="000000"/>
                </a:solidFill>
                <a:latin typeface="Times New Roman"/>
                <a:ea typeface="Calibri"/>
                <a:cs typeface="Times New Roman"/>
              </a:rPr>
              <a:t>. Ed. K. Lee Lerner and Brenda </a:t>
            </a:r>
            <a:r>
              <a:rPr lang="en-US" sz="1400" dirty="0" err="1">
                <a:solidFill>
                  <a:srgbClr val="000000"/>
                </a:solidFill>
                <a:latin typeface="Times New Roman"/>
                <a:ea typeface="Calibri"/>
                <a:cs typeface="Times New Roman"/>
              </a:rPr>
              <a:t>Wilmoth</a:t>
            </a:r>
            <a:r>
              <a:rPr lang="en-US" sz="1400" dirty="0">
                <a:solidFill>
                  <a:srgbClr val="000000"/>
                </a:solidFill>
                <a:latin typeface="Times New Roman"/>
                <a:ea typeface="Calibri"/>
                <a:cs typeface="Times New Roman"/>
              </a:rPr>
              <a:t> Lerner. 4th ed. Detroit: Gale,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"New Hope in Malaria War As Vaccine Yields Fruit." </a:t>
            </a:r>
            <a:r>
              <a:rPr lang="en-US" sz="1400" i="1" dirty="0">
                <a:solidFill>
                  <a:srgbClr val="000000"/>
                </a:solidFill>
                <a:latin typeface="Times New Roman"/>
                <a:ea typeface="Calibri"/>
                <a:cs typeface="Times New Roman"/>
              </a:rPr>
              <a:t>Africa News Service</a:t>
            </a:r>
            <a:r>
              <a:rPr lang="en-US" sz="1400" dirty="0">
                <a:solidFill>
                  <a:srgbClr val="000000"/>
                </a:solidFill>
                <a:latin typeface="Times New Roman"/>
                <a:ea typeface="Calibri"/>
                <a:cs typeface="Times New Roman"/>
              </a:rPr>
              <a:t> 23 Nov.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Svoboda, Elizabeth. "#28: Hepatitis Bu2029 Boosts Malaria Vaccine." </a:t>
            </a:r>
            <a:r>
              <a:rPr lang="en-US" sz="1400" i="1" dirty="0">
                <a:solidFill>
                  <a:srgbClr val="000000"/>
                </a:solidFill>
                <a:latin typeface="Times New Roman"/>
                <a:ea typeface="Calibri"/>
                <a:cs typeface="Times New Roman"/>
              </a:rPr>
              <a:t>Discover</a:t>
            </a:r>
            <a:r>
              <a:rPr lang="en-US" sz="1400" dirty="0">
                <a:solidFill>
                  <a:srgbClr val="000000"/>
                </a:solidFill>
                <a:latin typeface="Times New Roman"/>
                <a:ea typeface="Calibri"/>
                <a:cs typeface="Times New Roman"/>
              </a:rPr>
              <a:t> Jan.-Feb. 2012: n. </a:t>
            </a:r>
            <a:r>
              <a:rPr lang="en-US" sz="1400" dirty="0" err="1">
                <a:solidFill>
                  <a:srgbClr val="000000"/>
                </a:solidFill>
                <a:latin typeface="Times New Roman"/>
                <a:ea typeface="Calibri"/>
                <a:cs typeface="Times New Roman"/>
              </a:rPr>
              <a:t>pag</a:t>
            </a:r>
            <a:r>
              <a:rPr lang="en-US" sz="1400" dirty="0">
                <a:solidFill>
                  <a:srgbClr val="000000"/>
                </a:solidFill>
                <a:latin typeface="Times New Roman"/>
                <a:ea typeface="Calibri"/>
                <a:cs typeface="Times New Roman"/>
              </a:rPr>
              <a:t>. </a:t>
            </a:r>
            <a:r>
              <a:rPr lang="en-US" sz="1400" i="1" dirty="0">
                <a:solidFill>
                  <a:srgbClr val="000000"/>
                </a:solidFill>
                <a:latin typeface="Times New Roman"/>
                <a:ea typeface="Calibri"/>
                <a:cs typeface="Times New Roman"/>
              </a:rPr>
              <a:t>Discover Magazine</a:t>
            </a:r>
            <a:r>
              <a:rPr lang="en-US" sz="1400" dirty="0">
                <a:solidFill>
                  <a:srgbClr val="000000"/>
                </a:solidFill>
                <a:latin typeface="Times New Roman"/>
                <a:ea typeface="Calibri"/>
                <a:cs typeface="Times New Roman"/>
              </a:rPr>
              <a:t>. Web. 8 Nov. 2012. &lt;http://discovermagazine.com/2012/jan-feb/28&gt;.</a:t>
            </a:r>
            <a:endParaRPr lang="en-US" sz="1400" dirty="0">
              <a:effectLst/>
              <a:latin typeface="Calibri"/>
              <a:ea typeface="Calibri"/>
              <a:cs typeface="Times New Roman"/>
            </a:endParaRPr>
          </a:p>
        </p:txBody>
      </p:sp>
      <p:sp>
        <p:nvSpPr>
          <p:cNvPr id="5" name="Right Arrow 4"/>
          <p:cNvSpPr/>
          <p:nvPr/>
        </p:nvSpPr>
        <p:spPr>
          <a:xfrm>
            <a:off x="195943" y="5562601"/>
            <a:ext cx="304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713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a:solidFill>
                  <a:srgbClr val="0070C0"/>
                </a:solidFill>
              </a:rPr>
              <a:t>Sample:  Statistic</a:t>
            </a:r>
          </a:p>
        </p:txBody>
      </p:sp>
      <p:sp>
        <p:nvSpPr>
          <p:cNvPr id="33795" name="Rectangle 3"/>
          <p:cNvSpPr>
            <a:spLocks noGrp="1" noChangeArrowheads="1"/>
          </p:cNvSpPr>
          <p:nvPr>
            <p:ph type="body" idx="1"/>
          </p:nvPr>
        </p:nvSpPr>
        <p:spPr>
          <a:xfrm>
            <a:off x="1066800" y="1752600"/>
            <a:ext cx="7620000" cy="4572000"/>
          </a:xfrm>
        </p:spPr>
        <p:txBody>
          <a:bodyPr/>
          <a:lstStyle/>
          <a:p>
            <a:pPr>
              <a:buFontTx/>
              <a:buNone/>
            </a:pPr>
            <a:r>
              <a:rPr lang="en-US" dirty="0"/>
              <a:t>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1828800"/>
            <a:ext cx="9006546" cy="4200965"/>
          </a:xfrm>
          <a:prstGeom prst="rect">
            <a:avLst/>
          </a:prstGeom>
        </p:spPr>
      </p:pic>
      <p:cxnSp>
        <p:nvCxnSpPr>
          <p:cNvPr id="4" name="Straight Arrow Connector 3"/>
          <p:cNvCxnSpPr/>
          <p:nvPr/>
        </p:nvCxnSpPr>
        <p:spPr bwMode="auto">
          <a:xfrm flipH="1" flipV="1">
            <a:off x="878119" y="3048000"/>
            <a:ext cx="838200" cy="381000"/>
          </a:xfrm>
          <a:prstGeom prst="straightConnector1">
            <a:avLst/>
          </a:prstGeom>
          <a:solidFill>
            <a:schemeClr val="accent1"/>
          </a:solidFill>
          <a:ln w="9525" cap="flat" cmpd="sng" algn="ctr">
            <a:solidFill>
              <a:srgbClr val="FF0000"/>
            </a:solidFill>
            <a:prstDash val="solid"/>
            <a:round/>
            <a:headEnd type="none" w="med" len="med"/>
            <a:tailEnd type="arrow"/>
          </a:ln>
          <a:effectLst/>
        </p:spPr>
      </p:cxnSp>
      <p:sp>
        <p:nvSpPr>
          <p:cNvPr id="3" name="Rectangle 2"/>
          <p:cNvSpPr/>
          <p:nvPr/>
        </p:nvSpPr>
        <p:spPr>
          <a:xfrm>
            <a:off x="304800" y="1459468"/>
            <a:ext cx="1984839" cy="369332"/>
          </a:xfrm>
          <a:prstGeom prst="rect">
            <a:avLst/>
          </a:prstGeom>
        </p:spPr>
        <p:txBody>
          <a:bodyPr wrap="none">
            <a:spAutoFit/>
          </a:bodyPr>
          <a:lstStyle/>
          <a:p>
            <a:pPr>
              <a:buNone/>
            </a:pPr>
            <a:r>
              <a:rPr lang="en-US" dirty="0"/>
              <a:t>Notecard sample:</a:t>
            </a:r>
          </a:p>
        </p:txBody>
      </p:sp>
    </p:spTree>
    <p:extLst>
      <p:ext uri="{BB962C8B-B14F-4D97-AF65-F5344CB8AC3E}">
        <p14:creationId xmlns:p14="http://schemas.microsoft.com/office/powerpoint/2010/main" val="1638325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a:solidFill>
                  <a:srgbClr val="0070C0"/>
                </a:solidFill>
              </a:rPr>
              <a:t>Sample:  Statistic</a:t>
            </a:r>
          </a:p>
        </p:txBody>
      </p:sp>
      <p:sp>
        <p:nvSpPr>
          <p:cNvPr id="33795" name="Rectangle 3"/>
          <p:cNvSpPr>
            <a:spLocks noGrp="1" noChangeArrowheads="1"/>
          </p:cNvSpPr>
          <p:nvPr>
            <p:ph sz="quarter" idx="1"/>
          </p:nvPr>
        </p:nvSpPr>
        <p:spPr>
          <a:xfrm>
            <a:off x="152400" y="1677194"/>
            <a:ext cx="8839200" cy="4114800"/>
          </a:xfrm>
        </p:spPr>
        <p:txBody>
          <a:bodyPr/>
          <a:lstStyle/>
          <a:p>
            <a:pPr>
              <a:buFontTx/>
              <a:buNone/>
            </a:pPr>
            <a:r>
              <a:rPr lang="en-US" dirty="0"/>
              <a:t>  </a:t>
            </a:r>
            <a:r>
              <a:rPr lang="en-US" dirty="0" smtClean="0"/>
              <a:t>According to the World Health Organization (WHO), 41%  of world’s population is at risk of getting Malaria and between 300 to 500 million people  will be infected each year  (“Malaria.” </a:t>
            </a:r>
            <a:r>
              <a:rPr lang="en-US" i="1" dirty="0" smtClean="0"/>
              <a:t>Teen</a:t>
            </a:r>
            <a:r>
              <a:rPr lang="en-US" dirty="0" smtClean="0"/>
              <a:t>).</a:t>
            </a:r>
            <a:endParaRPr lang="en-US" dirty="0"/>
          </a:p>
          <a:p>
            <a:pPr>
              <a:buFontTx/>
              <a:buNone/>
            </a:pPr>
            <a:endParaRPr lang="en-US" dirty="0"/>
          </a:p>
        </p:txBody>
      </p:sp>
      <p:sp>
        <p:nvSpPr>
          <p:cNvPr id="33796" name="Line 4"/>
          <p:cNvSpPr>
            <a:spLocks noChangeShapeType="1"/>
          </p:cNvSpPr>
          <p:nvPr/>
        </p:nvSpPr>
        <p:spPr bwMode="auto">
          <a:xfrm flipV="1">
            <a:off x="3962400" y="3453390"/>
            <a:ext cx="0" cy="533400"/>
          </a:xfrm>
          <a:prstGeom prst="line">
            <a:avLst/>
          </a:prstGeom>
          <a:noFill/>
          <a:ln w="9525">
            <a:solidFill>
              <a:srgbClr val="FF0000"/>
            </a:solidFill>
            <a:round/>
            <a:headEnd/>
            <a:tailEnd type="triangle" w="med" len="med"/>
          </a:ln>
          <a:effectLst/>
        </p:spPr>
        <p:txBody>
          <a:bodyPr wrap="none"/>
          <a:lstStyle/>
          <a:p>
            <a:endParaRPr lang="en-US"/>
          </a:p>
        </p:txBody>
      </p:sp>
      <p:sp>
        <p:nvSpPr>
          <p:cNvPr id="33797" name="Line 5"/>
          <p:cNvSpPr>
            <a:spLocks noChangeShapeType="1"/>
          </p:cNvSpPr>
          <p:nvPr/>
        </p:nvSpPr>
        <p:spPr bwMode="auto">
          <a:xfrm flipH="1" flipV="1">
            <a:off x="6248400" y="3428862"/>
            <a:ext cx="685800" cy="557927"/>
          </a:xfrm>
          <a:prstGeom prst="line">
            <a:avLst/>
          </a:prstGeom>
          <a:noFill/>
          <a:ln w="9525">
            <a:solidFill>
              <a:srgbClr val="0070C0"/>
            </a:solidFill>
            <a:round/>
            <a:headEnd/>
            <a:tailEnd type="triangle" w="med" len="med"/>
          </a:ln>
          <a:effectLst/>
        </p:spPr>
        <p:txBody>
          <a:bodyPr wrap="none"/>
          <a:lstStyle/>
          <a:p>
            <a:endParaRPr lang="en-US"/>
          </a:p>
        </p:txBody>
      </p:sp>
      <p:sp>
        <p:nvSpPr>
          <p:cNvPr id="33798" name="Text Box 6"/>
          <p:cNvSpPr txBox="1">
            <a:spLocks noChangeArrowheads="1"/>
          </p:cNvSpPr>
          <p:nvPr/>
        </p:nvSpPr>
        <p:spPr bwMode="auto">
          <a:xfrm>
            <a:off x="1600200" y="3982586"/>
            <a:ext cx="8305800" cy="369332"/>
          </a:xfrm>
          <a:prstGeom prst="rect">
            <a:avLst/>
          </a:prstGeom>
          <a:noFill/>
          <a:ln w="9525">
            <a:noFill/>
            <a:miter lim="800000"/>
            <a:headEnd/>
            <a:tailEnd/>
          </a:ln>
          <a:effectLst/>
        </p:spPr>
        <p:txBody>
          <a:bodyPr wrap="square">
            <a:spAutoFit/>
          </a:bodyPr>
          <a:lstStyle/>
          <a:p>
            <a:r>
              <a:rPr lang="en-US" sz="1800" u="none" dirty="0" smtClean="0">
                <a:solidFill>
                  <a:srgbClr val="FF0000"/>
                </a:solidFill>
              </a:rPr>
              <a:t>Tile of Article AND first word of Database  </a:t>
            </a:r>
            <a:r>
              <a:rPr lang="en-US" sz="1800" u="none" dirty="0" smtClean="0">
                <a:solidFill>
                  <a:srgbClr val="FF0000"/>
                </a:solidFill>
              </a:rPr>
              <a:t> </a:t>
            </a:r>
            <a:r>
              <a:rPr lang="en-US" sz="1800" u="none" dirty="0">
                <a:solidFill>
                  <a:srgbClr val="0070C0"/>
                </a:solidFill>
              </a:rPr>
              <a:t>period outside of parenthesis</a:t>
            </a:r>
          </a:p>
        </p:txBody>
      </p:sp>
      <p:sp>
        <p:nvSpPr>
          <p:cNvPr id="33799" name="Line 7"/>
          <p:cNvSpPr>
            <a:spLocks noChangeShapeType="1"/>
          </p:cNvSpPr>
          <p:nvPr/>
        </p:nvSpPr>
        <p:spPr bwMode="auto">
          <a:xfrm>
            <a:off x="3276600" y="4419600"/>
            <a:ext cx="0" cy="420291"/>
          </a:xfrm>
          <a:prstGeom prst="line">
            <a:avLst/>
          </a:prstGeom>
          <a:noFill/>
          <a:ln w="9525">
            <a:solidFill>
              <a:srgbClr val="FF0000"/>
            </a:solidFill>
            <a:round/>
            <a:headEnd/>
            <a:tailEnd type="triangle" w="med" len="med"/>
          </a:ln>
          <a:effectLst/>
        </p:spPr>
        <p:txBody>
          <a:bodyPr wrap="none"/>
          <a:lstStyle/>
          <a:p>
            <a:endParaRPr lang="en-US"/>
          </a:p>
        </p:txBody>
      </p:sp>
      <p:sp>
        <p:nvSpPr>
          <p:cNvPr id="33800" name="Text Box 8"/>
          <p:cNvSpPr txBox="1">
            <a:spLocks noChangeArrowheads="1"/>
          </p:cNvSpPr>
          <p:nvPr/>
        </p:nvSpPr>
        <p:spPr bwMode="auto">
          <a:xfrm>
            <a:off x="1965325" y="4964668"/>
            <a:ext cx="7178675" cy="369332"/>
          </a:xfrm>
          <a:prstGeom prst="rect">
            <a:avLst/>
          </a:prstGeom>
          <a:noFill/>
          <a:ln w="9525">
            <a:noFill/>
            <a:miter lim="800000"/>
            <a:headEnd/>
            <a:tailEnd/>
          </a:ln>
          <a:effectLst/>
        </p:spPr>
        <p:txBody>
          <a:bodyPr>
            <a:spAutoFit/>
          </a:bodyPr>
          <a:lstStyle/>
          <a:p>
            <a:r>
              <a:rPr lang="en-US" sz="1800" u="none" dirty="0" smtClean="0">
                <a:solidFill>
                  <a:srgbClr val="FF0000"/>
                </a:solidFill>
              </a:rPr>
              <a:t>You need both titles because there is another article with the same title</a:t>
            </a:r>
            <a:endParaRPr lang="en-US" sz="1800" u="none" dirty="0">
              <a:solidFill>
                <a:srgbClr val="FF0000"/>
              </a:solidFill>
            </a:endParaRPr>
          </a:p>
        </p:txBody>
      </p:sp>
    </p:spTree>
    <p:extLst>
      <p:ext uri="{BB962C8B-B14F-4D97-AF65-F5344CB8AC3E}">
        <p14:creationId xmlns:p14="http://schemas.microsoft.com/office/powerpoint/2010/main" val="2280199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40080" y="-76200"/>
            <a:ext cx="7620000" cy="1066800"/>
          </a:xfrm>
        </p:spPr>
        <p:txBody>
          <a:bodyPr/>
          <a:lstStyle/>
          <a:p>
            <a:r>
              <a:rPr lang="en-US" dirty="0">
                <a:solidFill>
                  <a:srgbClr val="0070C0"/>
                </a:solidFill>
              </a:rPr>
              <a:t>Sample Works Cited Page</a:t>
            </a:r>
          </a:p>
        </p:txBody>
      </p:sp>
      <p:sp>
        <p:nvSpPr>
          <p:cNvPr id="29699" name="Rectangle 3"/>
          <p:cNvSpPr>
            <a:spLocks noGrp="1" noChangeArrowheads="1"/>
          </p:cNvSpPr>
          <p:nvPr>
            <p:ph type="body" idx="1"/>
          </p:nvPr>
        </p:nvSpPr>
        <p:spPr>
          <a:xfrm>
            <a:off x="914400" y="1295400"/>
            <a:ext cx="8001000" cy="5410200"/>
          </a:xfrm>
        </p:spPr>
        <p:txBody>
          <a:bodyPr/>
          <a:lstStyle/>
          <a:p>
            <a:pPr>
              <a:lnSpc>
                <a:spcPct val="200000"/>
              </a:lnSpc>
              <a:buFontTx/>
              <a:buNone/>
            </a:pPr>
            <a:r>
              <a:rPr lang="en-US" dirty="0" smtClean="0"/>
              <a:t>                            </a:t>
            </a:r>
            <a:endParaRPr lang="en-US" sz="1800" dirty="0"/>
          </a:p>
        </p:txBody>
      </p:sp>
      <p:sp>
        <p:nvSpPr>
          <p:cNvPr id="2" name="Right Arrow 1"/>
          <p:cNvSpPr/>
          <p:nvPr/>
        </p:nvSpPr>
        <p:spPr>
          <a:xfrm>
            <a:off x="65967" y="2719034"/>
            <a:ext cx="848433"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14400" y="1295400"/>
            <a:ext cx="7467600" cy="4832092"/>
          </a:xfrm>
          <a:prstGeom prst="rect">
            <a:avLst/>
          </a:prstGeom>
          <a:noFill/>
        </p:spPr>
        <p:txBody>
          <a:bodyPr wrap="square" rtlCol="0">
            <a:spAutoFit/>
          </a:bodyPr>
          <a:lstStyle/>
          <a:p>
            <a:pPr algn="ctr">
              <a:lnSpc>
                <a:spcPct val="200000"/>
              </a:lnSpc>
            </a:pPr>
            <a:r>
              <a:rPr lang="en-US" sz="1400" dirty="0">
                <a:solidFill>
                  <a:srgbClr val="000000"/>
                </a:solidFill>
                <a:latin typeface="Times New Roman"/>
                <a:ea typeface="Calibri"/>
                <a:cs typeface="Times New Roman"/>
              </a:rPr>
              <a:t>Works Cited</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Goldsmith, Connie. </a:t>
            </a:r>
            <a:r>
              <a:rPr lang="en-US" sz="1400" i="1" dirty="0">
                <a:solidFill>
                  <a:srgbClr val="000000"/>
                </a:solidFill>
                <a:latin typeface="Times New Roman"/>
                <a:ea typeface="Calibri"/>
                <a:cs typeface="Times New Roman"/>
              </a:rPr>
              <a:t>Battling Malaria: On the Front Lines against a Global Killer</a:t>
            </a:r>
            <a:r>
              <a:rPr lang="en-US" sz="1400" dirty="0">
                <a:solidFill>
                  <a:srgbClr val="000000"/>
                </a:solidFill>
                <a:latin typeface="Times New Roman"/>
                <a:ea typeface="Calibri"/>
                <a:cs typeface="Times New Roman"/>
              </a:rPr>
              <a:t>. Minneapolis: Twenty-First Century, 2011. Print.</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"Malaria." </a:t>
            </a:r>
            <a:r>
              <a:rPr lang="en-US" sz="1400" i="1" dirty="0">
                <a:solidFill>
                  <a:srgbClr val="000000"/>
                </a:solidFill>
                <a:latin typeface="Times New Roman"/>
                <a:ea typeface="Calibri"/>
                <a:cs typeface="Times New Roman"/>
              </a:rPr>
              <a:t>Teen Health and Wellness</a:t>
            </a:r>
            <a:r>
              <a:rPr lang="en-US" sz="1400" dirty="0">
                <a:solidFill>
                  <a:srgbClr val="000000"/>
                </a:solidFill>
                <a:latin typeface="Times New Roman"/>
                <a:ea typeface="Calibri"/>
                <a:cs typeface="Times New Roman"/>
              </a:rPr>
              <a:t>. Rosen Publishing Group, Inc., 2012. Web. 15 Nov. 2012 &lt;http://www.teenhealthandwellness.com/article/221/malaria&gt;  </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"Malaria." </a:t>
            </a:r>
            <a:r>
              <a:rPr lang="en-US" sz="1400" i="1" dirty="0">
                <a:solidFill>
                  <a:srgbClr val="000000"/>
                </a:solidFill>
                <a:latin typeface="Times New Roman"/>
                <a:ea typeface="Calibri"/>
                <a:cs typeface="Times New Roman"/>
              </a:rPr>
              <a:t>The Gale Encyclopedia of Science</a:t>
            </a:r>
            <a:r>
              <a:rPr lang="en-US" sz="1400" dirty="0">
                <a:solidFill>
                  <a:srgbClr val="000000"/>
                </a:solidFill>
                <a:latin typeface="Times New Roman"/>
                <a:ea typeface="Calibri"/>
                <a:cs typeface="Times New Roman"/>
              </a:rPr>
              <a:t>. Ed. K. Lee Lerner and Brenda </a:t>
            </a:r>
            <a:r>
              <a:rPr lang="en-US" sz="1400" dirty="0" err="1">
                <a:solidFill>
                  <a:srgbClr val="000000"/>
                </a:solidFill>
                <a:latin typeface="Times New Roman"/>
                <a:ea typeface="Calibri"/>
                <a:cs typeface="Times New Roman"/>
              </a:rPr>
              <a:t>Wilmoth</a:t>
            </a:r>
            <a:r>
              <a:rPr lang="en-US" sz="1400" dirty="0">
                <a:solidFill>
                  <a:srgbClr val="000000"/>
                </a:solidFill>
                <a:latin typeface="Times New Roman"/>
                <a:ea typeface="Calibri"/>
                <a:cs typeface="Times New Roman"/>
              </a:rPr>
              <a:t> Lerner. 4th ed. Detroit: Gale,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"New Hope in Malaria War As Vaccine Yields Fruit." </a:t>
            </a:r>
            <a:r>
              <a:rPr lang="en-US" sz="1400" i="1" dirty="0">
                <a:solidFill>
                  <a:srgbClr val="000000"/>
                </a:solidFill>
                <a:latin typeface="Times New Roman"/>
                <a:ea typeface="Calibri"/>
                <a:cs typeface="Times New Roman"/>
              </a:rPr>
              <a:t>Africa News Service</a:t>
            </a:r>
            <a:r>
              <a:rPr lang="en-US" sz="1400" dirty="0">
                <a:solidFill>
                  <a:srgbClr val="000000"/>
                </a:solidFill>
                <a:latin typeface="Times New Roman"/>
                <a:ea typeface="Calibri"/>
                <a:cs typeface="Times New Roman"/>
              </a:rPr>
              <a:t> 23 Nov.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Svoboda, Elizabeth. "#28: Hepatitis Bu2029 Boosts Malaria Vaccine." </a:t>
            </a:r>
            <a:r>
              <a:rPr lang="en-US" sz="1400" i="1" dirty="0">
                <a:solidFill>
                  <a:srgbClr val="000000"/>
                </a:solidFill>
                <a:latin typeface="Times New Roman"/>
                <a:ea typeface="Calibri"/>
                <a:cs typeface="Times New Roman"/>
              </a:rPr>
              <a:t>Discover</a:t>
            </a:r>
            <a:r>
              <a:rPr lang="en-US" sz="1400" dirty="0">
                <a:solidFill>
                  <a:srgbClr val="000000"/>
                </a:solidFill>
                <a:latin typeface="Times New Roman"/>
                <a:ea typeface="Calibri"/>
                <a:cs typeface="Times New Roman"/>
              </a:rPr>
              <a:t> Jan.-Feb. 2012: n. </a:t>
            </a:r>
            <a:r>
              <a:rPr lang="en-US" sz="1400" dirty="0" err="1">
                <a:solidFill>
                  <a:srgbClr val="000000"/>
                </a:solidFill>
                <a:latin typeface="Times New Roman"/>
                <a:ea typeface="Calibri"/>
                <a:cs typeface="Times New Roman"/>
              </a:rPr>
              <a:t>pag</a:t>
            </a:r>
            <a:r>
              <a:rPr lang="en-US" sz="1400" dirty="0">
                <a:solidFill>
                  <a:srgbClr val="000000"/>
                </a:solidFill>
                <a:latin typeface="Times New Roman"/>
                <a:ea typeface="Calibri"/>
                <a:cs typeface="Times New Roman"/>
              </a:rPr>
              <a:t>. </a:t>
            </a:r>
            <a:r>
              <a:rPr lang="en-US" sz="1400" i="1" dirty="0">
                <a:solidFill>
                  <a:srgbClr val="000000"/>
                </a:solidFill>
                <a:latin typeface="Times New Roman"/>
                <a:ea typeface="Calibri"/>
                <a:cs typeface="Times New Roman"/>
              </a:rPr>
              <a:t>Discover Magazine</a:t>
            </a:r>
            <a:r>
              <a:rPr lang="en-US" sz="1400" dirty="0">
                <a:solidFill>
                  <a:srgbClr val="000000"/>
                </a:solidFill>
                <a:latin typeface="Times New Roman"/>
                <a:ea typeface="Calibri"/>
                <a:cs typeface="Times New Roman"/>
              </a:rPr>
              <a:t>. Web. 8 Nov. 2012. &lt;http://discovermagazine.com/2012/jan-feb/28&gt;.</a:t>
            </a:r>
            <a:endParaRPr lang="en-US" sz="1400" dirty="0">
              <a:effectLst/>
              <a:latin typeface="Calibri"/>
              <a:ea typeface="Calibri"/>
              <a:cs typeface="Times New Roman"/>
            </a:endParaRPr>
          </a:p>
        </p:txBody>
      </p:sp>
    </p:spTree>
    <p:extLst>
      <p:ext uri="{BB962C8B-B14F-4D97-AF65-F5344CB8AC3E}">
        <p14:creationId xmlns:p14="http://schemas.microsoft.com/office/powerpoint/2010/main" val="3995158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Student Objectives</a:t>
            </a:r>
            <a:endParaRPr lang="en-US" dirty="0">
              <a:solidFill>
                <a:srgbClr val="0070C0"/>
              </a:solidFill>
            </a:endParaRPr>
          </a:p>
        </p:txBody>
      </p:sp>
      <p:sp>
        <p:nvSpPr>
          <p:cNvPr id="3" name="Content Placeholder 2"/>
          <p:cNvSpPr>
            <a:spLocks noGrp="1"/>
          </p:cNvSpPr>
          <p:nvPr>
            <p:ph sz="quarter" idx="1"/>
          </p:nvPr>
        </p:nvSpPr>
        <p:spPr>
          <a:xfrm>
            <a:off x="381000" y="1828800"/>
            <a:ext cx="8503920" cy="4572000"/>
          </a:xfrm>
        </p:spPr>
        <p:txBody>
          <a:bodyPr/>
          <a:lstStyle/>
          <a:p>
            <a:pPr marL="0" indent="0">
              <a:buNone/>
            </a:pPr>
            <a:r>
              <a:rPr lang="en-US" dirty="0" smtClean="0"/>
              <a:t>I will….</a:t>
            </a:r>
          </a:p>
          <a:p>
            <a:r>
              <a:rPr lang="en-US" dirty="0" smtClean="0"/>
              <a:t>use </a:t>
            </a:r>
            <a:r>
              <a:rPr lang="en-US" dirty="0" err="1" smtClean="0"/>
              <a:t>Noodletools</a:t>
            </a:r>
            <a:r>
              <a:rPr lang="en-US" dirty="0" smtClean="0"/>
              <a:t> to help organize my research to prepare to write my paper.</a:t>
            </a:r>
          </a:p>
          <a:p>
            <a:r>
              <a:rPr lang="en-US" dirty="0" smtClean="0"/>
              <a:t>understand </a:t>
            </a:r>
            <a:r>
              <a:rPr lang="en-US" b="1" dirty="0" smtClean="0"/>
              <a:t>what</a:t>
            </a:r>
            <a:r>
              <a:rPr lang="en-US" dirty="0" smtClean="0"/>
              <a:t> in-text documentation is.</a:t>
            </a:r>
          </a:p>
          <a:p>
            <a:r>
              <a:rPr lang="en-US" dirty="0" smtClean="0"/>
              <a:t>understand </a:t>
            </a:r>
            <a:r>
              <a:rPr lang="en-US" b="1" dirty="0" smtClean="0"/>
              <a:t>when</a:t>
            </a:r>
            <a:r>
              <a:rPr lang="en-US" dirty="0" smtClean="0"/>
              <a:t> I need to use in-text documentation in my paper.</a:t>
            </a:r>
          </a:p>
          <a:p>
            <a:r>
              <a:rPr lang="en-US" dirty="0" smtClean="0"/>
              <a:t>understand </a:t>
            </a:r>
            <a:r>
              <a:rPr lang="en-US" b="1" dirty="0" smtClean="0"/>
              <a:t>how</a:t>
            </a:r>
            <a:r>
              <a:rPr lang="en-US" dirty="0" smtClean="0"/>
              <a:t> to do in-text documentation in my paper.</a:t>
            </a:r>
            <a:endParaRPr lang="en-US" dirty="0"/>
          </a:p>
        </p:txBody>
      </p:sp>
    </p:spTree>
    <p:extLst>
      <p:ext uri="{BB962C8B-B14F-4D97-AF65-F5344CB8AC3E}">
        <p14:creationId xmlns:p14="http://schemas.microsoft.com/office/powerpoint/2010/main" val="15288986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07645" y="533400"/>
            <a:ext cx="8458200" cy="914400"/>
          </a:xfrm>
        </p:spPr>
        <p:txBody>
          <a:bodyPr>
            <a:normAutofit fontScale="90000"/>
          </a:bodyPr>
          <a:lstStyle/>
          <a:p>
            <a:r>
              <a:rPr lang="en-US" dirty="0" smtClean="0">
                <a:solidFill>
                  <a:srgbClr val="0070C0"/>
                </a:solidFill>
              </a:rPr>
              <a:t>Sample- A paraphrased Opinion</a:t>
            </a:r>
            <a:br>
              <a:rPr lang="en-US" dirty="0" smtClean="0">
                <a:solidFill>
                  <a:srgbClr val="0070C0"/>
                </a:solidFill>
              </a:rPr>
            </a:br>
            <a:r>
              <a:rPr lang="en-US" sz="2400" dirty="0" smtClean="0">
                <a:solidFill>
                  <a:srgbClr val="0070C0"/>
                </a:solidFill>
              </a:rPr>
              <a:t>Summarizing in your own words someone else’s opinion</a:t>
            </a:r>
            <a:r>
              <a:rPr lang="en-US" dirty="0" smtClean="0">
                <a:solidFill>
                  <a:srgbClr val="0070C0"/>
                </a:solidFill>
              </a:rPr>
              <a:t/>
            </a:r>
            <a:br>
              <a:rPr lang="en-US" dirty="0" smtClean="0">
                <a:solidFill>
                  <a:srgbClr val="0070C0"/>
                </a:solidFill>
              </a:rPr>
            </a:br>
            <a:endParaRPr lang="en-US" dirty="0">
              <a:solidFill>
                <a:srgbClr val="0070C0"/>
              </a:solidFill>
            </a:endParaRPr>
          </a:p>
        </p:txBody>
      </p:sp>
      <p:sp>
        <p:nvSpPr>
          <p:cNvPr id="34819" name="Rectangle 3"/>
          <p:cNvSpPr>
            <a:spLocks noGrp="1" noChangeArrowheads="1"/>
          </p:cNvSpPr>
          <p:nvPr>
            <p:ph type="body" idx="1"/>
          </p:nvPr>
        </p:nvSpPr>
        <p:spPr>
          <a:xfrm>
            <a:off x="304800" y="1447800"/>
            <a:ext cx="8503920" cy="4572000"/>
          </a:xfrm>
        </p:spPr>
        <p:txBody>
          <a:bodyPr/>
          <a:lstStyle/>
          <a:p>
            <a:pPr>
              <a:buNone/>
            </a:pPr>
            <a:r>
              <a:rPr lang="en-US" dirty="0"/>
              <a:t>  </a:t>
            </a:r>
            <a:r>
              <a:rPr lang="en-US" sz="1400" dirty="0" smtClean="0"/>
              <a:t>Notecard sample:</a:t>
            </a:r>
            <a:endParaRPr lang="en-US" sz="1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981200"/>
            <a:ext cx="7953375" cy="4552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bwMode="auto">
          <a:xfrm flipH="1">
            <a:off x="1447800" y="3704422"/>
            <a:ext cx="457200" cy="0"/>
          </a:xfrm>
          <a:prstGeom prst="straightConnector1">
            <a:avLst/>
          </a:prstGeom>
          <a:solidFill>
            <a:schemeClr val="accent1"/>
          </a:solidFill>
          <a:ln w="28575" cap="flat" cmpd="sng" algn="ctr">
            <a:solidFill>
              <a:srgbClr val="FF0000"/>
            </a:solidFill>
            <a:prstDash val="solid"/>
            <a:round/>
            <a:headEnd type="none" w="med" len="med"/>
            <a:tailEnd type="arrow"/>
          </a:ln>
          <a:effectLst/>
        </p:spPr>
      </p:cxnSp>
      <p:cxnSp>
        <p:nvCxnSpPr>
          <p:cNvPr id="8" name="Straight Arrow Connector 7"/>
          <p:cNvCxnSpPr/>
          <p:nvPr/>
        </p:nvCxnSpPr>
        <p:spPr bwMode="auto">
          <a:xfrm flipH="1" flipV="1">
            <a:off x="1262349" y="2971800"/>
            <a:ext cx="457200" cy="228600"/>
          </a:xfrm>
          <a:prstGeom prst="straightConnector1">
            <a:avLst/>
          </a:prstGeom>
          <a:solidFill>
            <a:schemeClr val="accent1"/>
          </a:solidFill>
          <a:ln w="28575"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22938751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533400"/>
            <a:ext cx="7620000" cy="914400"/>
          </a:xfrm>
        </p:spPr>
        <p:txBody>
          <a:bodyPr>
            <a:normAutofit fontScale="90000"/>
          </a:bodyPr>
          <a:lstStyle/>
          <a:p>
            <a:r>
              <a:rPr lang="en-US" dirty="0">
                <a:solidFill>
                  <a:srgbClr val="0070C0"/>
                </a:solidFill>
              </a:rPr>
              <a:t>Sample- A paraphrased Opinion</a:t>
            </a:r>
            <a:br>
              <a:rPr lang="en-US" dirty="0">
                <a:solidFill>
                  <a:srgbClr val="0070C0"/>
                </a:solidFill>
              </a:rPr>
            </a:br>
            <a:r>
              <a:rPr lang="en-US" sz="2400" dirty="0">
                <a:solidFill>
                  <a:srgbClr val="0070C0"/>
                </a:solidFill>
              </a:rPr>
              <a:t>Summarizing in your own words someone else’s opinion</a:t>
            </a:r>
            <a:r>
              <a:rPr lang="en-US" dirty="0">
                <a:solidFill>
                  <a:srgbClr val="0070C0"/>
                </a:solidFill>
              </a:rPr>
              <a:t/>
            </a:r>
            <a:br>
              <a:rPr lang="en-US" dirty="0">
                <a:solidFill>
                  <a:srgbClr val="0070C0"/>
                </a:solidFill>
              </a:rPr>
            </a:br>
            <a:endParaRPr lang="en-US" dirty="0">
              <a:solidFill>
                <a:srgbClr val="0070C0"/>
              </a:solidFill>
            </a:endParaRPr>
          </a:p>
        </p:txBody>
      </p:sp>
      <p:sp>
        <p:nvSpPr>
          <p:cNvPr id="34819" name="Rectangle 3"/>
          <p:cNvSpPr>
            <a:spLocks noGrp="1" noChangeArrowheads="1"/>
          </p:cNvSpPr>
          <p:nvPr>
            <p:ph type="body" idx="1"/>
          </p:nvPr>
        </p:nvSpPr>
        <p:spPr/>
        <p:txBody>
          <a:bodyPr/>
          <a:lstStyle/>
          <a:p>
            <a:pPr>
              <a:buFontTx/>
              <a:buNone/>
            </a:pPr>
            <a:r>
              <a:rPr lang="en-US" dirty="0"/>
              <a:t> </a:t>
            </a:r>
            <a:r>
              <a:rPr lang="en-US" dirty="0" smtClean="0"/>
              <a:t>     </a:t>
            </a:r>
            <a:r>
              <a:rPr lang="en-US" sz="2400" dirty="0" smtClean="0"/>
              <a:t>While most people would agree that malaria is a disease that affects people in poverty much more than those with adequate access to health care and simple solutions such as screens in windows and bed netting.  It can also be argued that malaria can also exacerbate poverty.  People who are often ill or weak from the disease can not tend their crops,  go to work, attend schooling or other activities that may assist them in breaking the cycle of poverty  (Goldsmith 41-42).</a:t>
            </a:r>
          </a:p>
        </p:txBody>
      </p:sp>
      <p:sp>
        <p:nvSpPr>
          <p:cNvPr id="34823" name="Line 7"/>
          <p:cNvSpPr>
            <a:spLocks noChangeShapeType="1"/>
          </p:cNvSpPr>
          <p:nvPr/>
        </p:nvSpPr>
        <p:spPr bwMode="auto">
          <a:xfrm flipV="1">
            <a:off x="6498770" y="4543696"/>
            <a:ext cx="359229" cy="352697"/>
          </a:xfrm>
          <a:prstGeom prst="line">
            <a:avLst/>
          </a:prstGeom>
          <a:noFill/>
          <a:ln w="9525">
            <a:solidFill>
              <a:srgbClr val="FF0000"/>
            </a:solidFill>
            <a:round/>
            <a:headEnd/>
            <a:tailEnd type="triangle" w="med" len="med"/>
          </a:ln>
          <a:effectLst/>
        </p:spPr>
        <p:txBody>
          <a:bodyPr wrap="none"/>
          <a:lstStyle/>
          <a:p>
            <a:endParaRPr lang="en-US"/>
          </a:p>
        </p:txBody>
      </p:sp>
      <p:sp>
        <p:nvSpPr>
          <p:cNvPr id="34824" name="Line 8"/>
          <p:cNvSpPr>
            <a:spLocks noChangeShapeType="1"/>
          </p:cNvSpPr>
          <p:nvPr/>
        </p:nvSpPr>
        <p:spPr bwMode="auto">
          <a:xfrm flipV="1">
            <a:off x="8218714" y="4543697"/>
            <a:ext cx="0" cy="304800"/>
          </a:xfrm>
          <a:prstGeom prst="line">
            <a:avLst/>
          </a:prstGeom>
          <a:noFill/>
          <a:ln w="9525">
            <a:solidFill>
              <a:srgbClr val="0070C0"/>
            </a:solidFill>
            <a:round/>
            <a:headEnd/>
            <a:tailEnd type="triangle" w="med" len="med"/>
          </a:ln>
          <a:effectLst/>
        </p:spPr>
        <p:txBody>
          <a:bodyPr wrap="none"/>
          <a:lstStyle/>
          <a:p>
            <a:endParaRPr lang="en-US"/>
          </a:p>
        </p:txBody>
      </p:sp>
      <p:sp>
        <p:nvSpPr>
          <p:cNvPr id="34825" name="Text Box 9"/>
          <p:cNvSpPr txBox="1">
            <a:spLocks noChangeArrowheads="1"/>
          </p:cNvSpPr>
          <p:nvPr/>
        </p:nvSpPr>
        <p:spPr bwMode="auto">
          <a:xfrm>
            <a:off x="457200" y="4848497"/>
            <a:ext cx="8588829" cy="584775"/>
          </a:xfrm>
          <a:prstGeom prst="rect">
            <a:avLst/>
          </a:prstGeom>
          <a:noFill/>
          <a:ln w="9525">
            <a:noFill/>
            <a:miter lim="800000"/>
            <a:headEnd/>
            <a:tailEnd/>
          </a:ln>
          <a:effectLst/>
        </p:spPr>
        <p:txBody>
          <a:bodyPr wrap="square">
            <a:spAutoFit/>
          </a:bodyPr>
          <a:lstStyle/>
          <a:p>
            <a:r>
              <a:rPr lang="en-US" sz="1600" u="none" dirty="0" smtClean="0">
                <a:solidFill>
                  <a:srgbClr val="FF0000"/>
                </a:solidFill>
              </a:rPr>
              <a:t>                                                                                              Author’s last name      </a:t>
            </a:r>
            <a:r>
              <a:rPr lang="en-US" sz="1600" u="none" dirty="0" smtClean="0">
                <a:solidFill>
                  <a:srgbClr val="0070C0"/>
                </a:solidFill>
              </a:rPr>
              <a:t>page number(s)    </a:t>
            </a:r>
          </a:p>
          <a:p>
            <a:r>
              <a:rPr lang="en-US" sz="1600" u="none" dirty="0" smtClean="0">
                <a:solidFill>
                  <a:srgbClr val="FF0000"/>
                </a:solidFill>
              </a:rPr>
              <a:t> </a:t>
            </a:r>
            <a:r>
              <a:rPr lang="en-US" sz="1600" u="none" dirty="0">
                <a:solidFill>
                  <a:srgbClr val="7030A0"/>
                </a:solidFill>
              </a:rPr>
              <a:t>period</a:t>
            </a:r>
          </a:p>
        </p:txBody>
      </p:sp>
      <p:cxnSp>
        <p:nvCxnSpPr>
          <p:cNvPr id="3" name="Straight Arrow Connector 2"/>
          <p:cNvCxnSpPr/>
          <p:nvPr/>
        </p:nvCxnSpPr>
        <p:spPr bwMode="auto">
          <a:xfrm flipV="1">
            <a:off x="1143000" y="4871085"/>
            <a:ext cx="0" cy="238125"/>
          </a:xfrm>
          <a:prstGeom prst="straightConnector1">
            <a:avLst/>
          </a:prstGeom>
          <a:solidFill>
            <a:schemeClr val="accent1"/>
          </a:solidFill>
          <a:ln w="9525" cap="flat" cmpd="sng" algn="ctr">
            <a:solidFill>
              <a:srgbClr val="7030A0"/>
            </a:solidFill>
            <a:prstDash val="solid"/>
            <a:round/>
            <a:headEnd type="none" w="med" len="med"/>
            <a:tailEnd type="arrow"/>
          </a:ln>
          <a:effectLst/>
        </p:spPr>
      </p:cxnSp>
    </p:spTree>
    <p:extLst>
      <p:ext uri="{BB962C8B-B14F-4D97-AF65-F5344CB8AC3E}">
        <p14:creationId xmlns:p14="http://schemas.microsoft.com/office/powerpoint/2010/main" val="3078765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40080" y="-76200"/>
            <a:ext cx="7620000" cy="1066800"/>
          </a:xfrm>
        </p:spPr>
        <p:txBody>
          <a:bodyPr/>
          <a:lstStyle/>
          <a:p>
            <a:r>
              <a:rPr lang="en-US" dirty="0">
                <a:solidFill>
                  <a:srgbClr val="0070C0"/>
                </a:solidFill>
              </a:rPr>
              <a:t>Sample Works Cited Page</a:t>
            </a:r>
          </a:p>
        </p:txBody>
      </p:sp>
      <p:sp>
        <p:nvSpPr>
          <p:cNvPr id="29699" name="Rectangle 3"/>
          <p:cNvSpPr>
            <a:spLocks noGrp="1" noChangeArrowheads="1"/>
          </p:cNvSpPr>
          <p:nvPr>
            <p:ph type="body" idx="1"/>
          </p:nvPr>
        </p:nvSpPr>
        <p:spPr>
          <a:xfrm>
            <a:off x="914400" y="1143000"/>
            <a:ext cx="8001000" cy="5410200"/>
          </a:xfrm>
        </p:spPr>
        <p:txBody>
          <a:bodyPr/>
          <a:lstStyle/>
          <a:p>
            <a:pPr>
              <a:lnSpc>
                <a:spcPct val="200000"/>
              </a:lnSpc>
              <a:buFontTx/>
              <a:buNone/>
            </a:pPr>
            <a:r>
              <a:rPr lang="en-US" dirty="0" smtClean="0"/>
              <a:t>                            </a:t>
            </a:r>
            <a:endParaRPr lang="en-US" sz="1800" dirty="0"/>
          </a:p>
        </p:txBody>
      </p:sp>
      <p:sp>
        <p:nvSpPr>
          <p:cNvPr id="3" name="Rectangle 2"/>
          <p:cNvSpPr/>
          <p:nvPr/>
        </p:nvSpPr>
        <p:spPr>
          <a:xfrm>
            <a:off x="966651" y="1447800"/>
            <a:ext cx="7620000" cy="4832092"/>
          </a:xfrm>
          <a:prstGeom prst="rect">
            <a:avLst/>
          </a:prstGeom>
        </p:spPr>
        <p:txBody>
          <a:bodyPr wrap="square">
            <a:spAutoFit/>
          </a:bodyPr>
          <a:lstStyle/>
          <a:p>
            <a:pPr algn="ctr">
              <a:lnSpc>
                <a:spcPct val="200000"/>
              </a:lnSpc>
            </a:pPr>
            <a:r>
              <a:rPr lang="en-US" sz="1400" dirty="0">
                <a:solidFill>
                  <a:srgbClr val="000000"/>
                </a:solidFill>
                <a:latin typeface="Times New Roman"/>
                <a:ea typeface="Calibri"/>
                <a:cs typeface="Times New Roman"/>
              </a:rPr>
              <a:t>Works Cited</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Goldsmith, Connie. </a:t>
            </a:r>
            <a:r>
              <a:rPr lang="en-US" sz="1400" i="1" dirty="0">
                <a:solidFill>
                  <a:srgbClr val="000000"/>
                </a:solidFill>
                <a:latin typeface="Times New Roman"/>
                <a:ea typeface="Calibri"/>
                <a:cs typeface="Times New Roman"/>
              </a:rPr>
              <a:t>Battling Malaria: On the Front Lines against a Global Killer</a:t>
            </a:r>
            <a:r>
              <a:rPr lang="en-US" sz="1400" dirty="0">
                <a:solidFill>
                  <a:srgbClr val="000000"/>
                </a:solidFill>
                <a:latin typeface="Times New Roman"/>
                <a:ea typeface="Calibri"/>
                <a:cs typeface="Times New Roman"/>
              </a:rPr>
              <a:t>. Minneapolis: Twenty-First Century, 2011. Print.</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"Malaria." </a:t>
            </a:r>
            <a:r>
              <a:rPr lang="en-US" sz="1400" i="1" dirty="0">
                <a:solidFill>
                  <a:srgbClr val="000000"/>
                </a:solidFill>
                <a:latin typeface="Times New Roman"/>
                <a:ea typeface="Calibri"/>
                <a:cs typeface="Times New Roman"/>
              </a:rPr>
              <a:t>Teen Health and Wellness</a:t>
            </a:r>
            <a:r>
              <a:rPr lang="en-US" sz="1400" dirty="0">
                <a:solidFill>
                  <a:srgbClr val="000000"/>
                </a:solidFill>
                <a:latin typeface="Times New Roman"/>
                <a:ea typeface="Calibri"/>
                <a:cs typeface="Times New Roman"/>
              </a:rPr>
              <a:t>. Rosen Publishing Group, Inc., 2012. Web. 15 Nov. 2012 &lt;http://www.teenhealthandwellness.com/article/221/malaria&gt;  </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"Malaria." </a:t>
            </a:r>
            <a:r>
              <a:rPr lang="en-US" sz="1400" i="1" dirty="0">
                <a:solidFill>
                  <a:srgbClr val="000000"/>
                </a:solidFill>
                <a:latin typeface="Times New Roman"/>
                <a:ea typeface="Calibri"/>
                <a:cs typeface="Times New Roman"/>
              </a:rPr>
              <a:t>The Gale Encyclopedia of Science</a:t>
            </a:r>
            <a:r>
              <a:rPr lang="en-US" sz="1400" dirty="0">
                <a:solidFill>
                  <a:srgbClr val="000000"/>
                </a:solidFill>
                <a:latin typeface="Times New Roman"/>
                <a:ea typeface="Calibri"/>
                <a:cs typeface="Times New Roman"/>
              </a:rPr>
              <a:t>. Ed. K. Lee Lerner and Brenda </a:t>
            </a:r>
            <a:r>
              <a:rPr lang="en-US" sz="1400" dirty="0" err="1">
                <a:solidFill>
                  <a:srgbClr val="000000"/>
                </a:solidFill>
                <a:latin typeface="Times New Roman"/>
                <a:ea typeface="Calibri"/>
                <a:cs typeface="Times New Roman"/>
              </a:rPr>
              <a:t>Wilmoth</a:t>
            </a:r>
            <a:r>
              <a:rPr lang="en-US" sz="1400" dirty="0">
                <a:solidFill>
                  <a:srgbClr val="000000"/>
                </a:solidFill>
                <a:latin typeface="Times New Roman"/>
                <a:ea typeface="Calibri"/>
                <a:cs typeface="Times New Roman"/>
              </a:rPr>
              <a:t> Lerner. 4th ed. Detroit: Gale,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"New Hope in Malaria War As Vaccine Yields Fruit." </a:t>
            </a:r>
            <a:r>
              <a:rPr lang="en-US" sz="1400" i="1" dirty="0">
                <a:solidFill>
                  <a:srgbClr val="000000"/>
                </a:solidFill>
                <a:latin typeface="Times New Roman"/>
                <a:ea typeface="Calibri"/>
                <a:cs typeface="Times New Roman"/>
              </a:rPr>
              <a:t>Africa News Service</a:t>
            </a:r>
            <a:r>
              <a:rPr lang="en-US" sz="1400" dirty="0">
                <a:solidFill>
                  <a:srgbClr val="000000"/>
                </a:solidFill>
                <a:latin typeface="Times New Roman"/>
                <a:ea typeface="Calibri"/>
                <a:cs typeface="Times New Roman"/>
              </a:rPr>
              <a:t> 23 Nov.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latin typeface="Times New Roman"/>
                <a:ea typeface="Calibri"/>
                <a:cs typeface="Times New Roman"/>
              </a:rPr>
              <a:t>Svoboda, Elizabeth. "#28: Hepatitis Bu2029 Boosts Malaria Vaccine." </a:t>
            </a:r>
            <a:r>
              <a:rPr lang="en-US" sz="1400" i="1" dirty="0">
                <a:solidFill>
                  <a:srgbClr val="000000"/>
                </a:solidFill>
                <a:latin typeface="Times New Roman"/>
                <a:ea typeface="Calibri"/>
                <a:cs typeface="Times New Roman"/>
              </a:rPr>
              <a:t>Discover</a:t>
            </a:r>
            <a:r>
              <a:rPr lang="en-US" sz="1400" dirty="0">
                <a:solidFill>
                  <a:srgbClr val="000000"/>
                </a:solidFill>
                <a:latin typeface="Times New Roman"/>
                <a:ea typeface="Calibri"/>
                <a:cs typeface="Times New Roman"/>
              </a:rPr>
              <a:t> Jan.-Feb. 2012: n. </a:t>
            </a:r>
            <a:r>
              <a:rPr lang="en-US" sz="1400" dirty="0" err="1">
                <a:solidFill>
                  <a:srgbClr val="000000"/>
                </a:solidFill>
                <a:latin typeface="Times New Roman"/>
                <a:ea typeface="Calibri"/>
                <a:cs typeface="Times New Roman"/>
              </a:rPr>
              <a:t>pag</a:t>
            </a:r>
            <a:r>
              <a:rPr lang="en-US" sz="1400" dirty="0">
                <a:solidFill>
                  <a:srgbClr val="000000"/>
                </a:solidFill>
                <a:latin typeface="Times New Roman"/>
                <a:ea typeface="Calibri"/>
                <a:cs typeface="Times New Roman"/>
              </a:rPr>
              <a:t>. </a:t>
            </a:r>
            <a:r>
              <a:rPr lang="en-US" sz="1400" i="1" dirty="0">
                <a:solidFill>
                  <a:srgbClr val="000000"/>
                </a:solidFill>
                <a:latin typeface="Times New Roman"/>
                <a:ea typeface="Calibri"/>
                <a:cs typeface="Times New Roman"/>
              </a:rPr>
              <a:t>Discover Magazine</a:t>
            </a:r>
            <a:r>
              <a:rPr lang="en-US" sz="1400" dirty="0">
                <a:solidFill>
                  <a:srgbClr val="000000"/>
                </a:solidFill>
                <a:latin typeface="Times New Roman"/>
                <a:ea typeface="Calibri"/>
                <a:cs typeface="Times New Roman"/>
              </a:rPr>
              <a:t>. Web. 8 Nov. 2012. &lt;http://discovermagazine.com/2012/jan-feb/28&gt;.</a:t>
            </a:r>
            <a:endParaRPr lang="en-US" sz="1400" dirty="0">
              <a:effectLst/>
              <a:latin typeface="Calibri"/>
              <a:ea typeface="Calibri"/>
              <a:cs typeface="Times New Roman"/>
            </a:endParaRPr>
          </a:p>
        </p:txBody>
      </p:sp>
      <p:sp>
        <p:nvSpPr>
          <p:cNvPr id="4" name="Right Arrow 3"/>
          <p:cNvSpPr/>
          <p:nvPr/>
        </p:nvSpPr>
        <p:spPr>
          <a:xfrm>
            <a:off x="152400" y="1981200"/>
            <a:ext cx="814251"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210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534400" cy="758952"/>
          </a:xfrm>
        </p:spPr>
        <p:txBody>
          <a:bodyPr>
            <a:normAutofit fontScale="90000"/>
          </a:bodyPr>
          <a:lstStyle/>
          <a:p>
            <a:r>
              <a:rPr lang="en-US" dirty="0" smtClean="0">
                <a:solidFill>
                  <a:srgbClr val="0070C0"/>
                </a:solidFill>
              </a:rPr>
              <a:t>Revisit:  What it would look like in a paper?</a:t>
            </a:r>
            <a:r>
              <a:rPr lang="en-US" dirty="0" smtClean="0"/>
              <a:t/>
            </a:r>
            <a:br>
              <a:rPr lang="en-US" dirty="0" smtClean="0"/>
            </a:br>
            <a:endParaRPr lang="en-US" dirty="0"/>
          </a:p>
        </p:txBody>
      </p:sp>
      <p:sp>
        <p:nvSpPr>
          <p:cNvPr id="3" name="Content Placeholder 2"/>
          <p:cNvSpPr>
            <a:spLocks noGrp="1"/>
          </p:cNvSpPr>
          <p:nvPr>
            <p:ph sz="quarter" idx="1"/>
          </p:nvPr>
        </p:nvSpPr>
        <p:spPr>
          <a:xfrm>
            <a:off x="228600" y="1447800"/>
            <a:ext cx="8503920" cy="5257800"/>
          </a:xfrm>
        </p:spPr>
        <p:txBody>
          <a:bodyPr>
            <a:normAutofit fontScale="77500" lnSpcReduction="20000"/>
          </a:bodyPr>
          <a:lstStyle/>
          <a:p>
            <a:pPr marL="0" indent="0">
              <a:buNone/>
            </a:pPr>
            <a:r>
              <a:rPr lang="en-US" sz="2400" b="1" dirty="0"/>
              <a:t>Body of the Paper:</a:t>
            </a:r>
          </a:p>
          <a:p>
            <a:pPr marL="0" indent="0">
              <a:buNone/>
            </a:pPr>
            <a:r>
              <a:rPr lang="en-US" sz="2400" dirty="0"/>
              <a:t>	Scoliosis is a disorder that is defined by a curvature of the spine.  About 6 to 9 million people are affected with scoliosis every year ("Scoliosis.”  </a:t>
            </a:r>
            <a:r>
              <a:rPr lang="en-US" sz="2400" i="1" dirty="0"/>
              <a:t>World</a:t>
            </a:r>
            <a:r>
              <a:rPr lang="en-US" sz="2400" dirty="0"/>
              <a:t>).   People that have scoliosis can have uneven shoulders or hips, lower back pain, or curvature of the  spine.  Although some forms of scoliosis seems to  run in families, geneticists have not identified a particular gene linked to the disorder (</a:t>
            </a:r>
            <a:r>
              <a:rPr lang="en-US" sz="2400" dirty="0" err="1"/>
              <a:t>Roggenbuck</a:t>
            </a:r>
            <a:r>
              <a:rPr lang="en-US" sz="2400" dirty="0"/>
              <a:t>).  Most people that have scoliosis live a normal life. But some people that have a really bad curve can have collapsed lungs and decrease the lung capacity so you are unable to breathe . Scoliosis can affect anyone at any age all around the world. However, it is five times more likely to affect girls than boys </a:t>
            </a:r>
            <a:r>
              <a:rPr lang="en-US" sz="2400" i="1" dirty="0"/>
              <a:t>("</a:t>
            </a:r>
            <a:r>
              <a:rPr lang="en-US" sz="2400" dirty="0"/>
              <a:t>Scoliosis</a:t>
            </a:r>
            <a:r>
              <a:rPr lang="en-US" sz="2400" i="1" dirty="0"/>
              <a:t>”  Sick!).</a:t>
            </a:r>
            <a:r>
              <a:rPr lang="en-US" sz="2400" dirty="0"/>
              <a:t> Scoliosis has a lot of symptoms, diagnosis, and treatment. </a:t>
            </a:r>
          </a:p>
          <a:p>
            <a:pPr marL="0" indent="0">
              <a:buNone/>
            </a:pPr>
            <a:endParaRPr lang="en-US" sz="2400" dirty="0"/>
          </a:p>
          <a:p>
            <a:pPr marL="0" indent="0">
              <a:buNone/>
            </a:pPr>
            <a:r>
              <a:rPr lang="en-US" sz="2400" b="1" dirty="0"/>
              <a:t>Works Cited:</a:t>
            </a:r>
          </a:p>
          <a:p>
            <a:pPr marL="0" indent="0">
              <a:buNone/>
            </a:pPr>
            <a:r>
              <a:rPr lang="en-US" sz="2000" dirty="0" err="1"/>
              <a:t>Roggenbuck</a:t>
            </a:r>
            <a:r>
              <a:rPr lang="en-US" sz="2000" dirty="0"/>
              <a:t>, Jennifer. "Scoliosis." </a:t>
            </a:r>
            <a:r>
              <a:rPr lang="en-US" sz="2000" i="1" dirty="0"/>
              <a:t>The Gale Encyclopedia of Genetic Disorders</a:t>
            </a:r>
            <a:r>
              <a:rPr lang="en-US" sz="2000" dirty="0"/>
              <a:t>. Ed. 	Brigham </a:t>
            </a:r>
            <a:r>
              <a:rPr lang="en-US" sz="2000" dirty="0" err="1"/>
              <a:t>Narins</a:t>
            </a:r>
            <a:r>
              <a:rPr lang="en-US" sz="2000" dirty="0"/>
              <a:t>. 2nd ed. Vol. 2. Detroit: Gale, 2005. 1164-1167. </a:t>
            </a:r>
            <a:r>
              <a:rPr lang="en-US" sz="2000" i="1" dirty="0"/>
              <a:t>Opposing 	Viewpoints in Context</a:t>
            </a:r>
            <a:r>
              <a:rPr lang="en-US" sz="2000" dirty="0"/>
              <a:t>. Web. 7 Nov. 2014</a:t>
            </a:r>
            <a:r>
              <a:rPr lang="en-US" sz="2000" dirty="0" smtClean="0"/>
              <a:t>.</a:t>
            </a:r>
            <a:endParaRPr lang="en-US" sz="2000" dirty="0"/>
          </a:p>
          <a:p>
            <a:pPr marL="0" indent="0">
              <a:buNone/>
            </a:pPr>
            <a:r>
              <a:rPr lang="en-US" sz="2000" dirty="0"/>
              <a:t>"Scoliosis." </a:t>
            </a:r>
            <a:r>
              <a:rPr lang="en-US" sz="2000" i="1" dirty="0"/>
              <a:t>Sick!</a:t>
            </a:r>
            <a:r>
              <a:rPr lang="en-US" sz="2000" dirty="0"/>
              <a:t> Gale, 2007. </a:t>
            </a:r>
            <a:r>
              <a:rPr lang="en-US" sz="2000" i="1" dirty="0"/>
              <a:t>Student Resources in Context</a:t>
            </a:r>
            <a:r>
              <a:rPr lang="en-US" sz="2000" dirty="0"/>
              <a:t>. Web. 7 Nov. 2014.</a:t>
            </a:r>
            <a:endParaRPr lang="en-US" sz="2400" dirty="0"/>
          </a:p>
          <a:p>
            <a:pPr marL="0" indent="0">
              <a:buNone/>
            </a:pPr>
            <a:r>
              <a:rPr lang="en-US" sz="2000" dirty="0"/>
              <a:t> Scoliosis." </a:t>
            </a:r>
            <a:r>
              <a:rPr lang="en-US" sz="2000" i="1" dirty="0"/>
              <a:t>World of Health</a:t>
            </a:r>
            <a:r>
              <a:rPr lang="en-US" sz="2000" dirty="0"/>
              <a:t>. Gale, 2007. </a:t>
            </a:r>
            <a:r>
              <a:rPr lang="en-US" sz="2000" i="1" dirty="0"/>
              <a:t>Student Resources in Context</a:t>
            </a:r>
            <a:r>
              <a:rPr lang="en-US" sz="2000" dirty="0"/>
              <a:t>. Web. 7 Nov. 	2014.</a:t>
            </a:r>
          </a:p>
          <a:p>
            <a:pPr marL="0" indent="0">
              <a:buNone/>
            </a:pPr>
            <a:endParaRPr lang="en-US" dirty="0"/>
          </a:p>
        </p:txBody>
      </p:sp>
    </p:spTree>
    <p:extLst>
      <p:ext uri="{BB962C8B-B14F-4D97-AF65-F5344CB8AC3E}">
        <p14:creationId xmlns:p14="http://schemas.microsoft.com/office/powerpoint/2010/main" val="32781349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err="1" smtClean="0">
                <a:solidFill>
                  <a:srgbClr val="0070C0"/>
                </a:solidFill>
              </a:rPr>
              <a:t>NoodleTools</a:t>
            </a:r>
            <a:r>
              <a:rPr lang="en-US" dirty="0" smtClean="0">
                <a:solidFill>
                  <a:srgbClr val="0070C0"/>
                </a:solidFill>
              </a:rPr>
              <a:t> Can Help You</a:t>
            </a:r>
            <a:br>
              <a:rPr lang="en-US" dirty="0" smtClean="0">
                <a:solidFill>
                  <a:srgbClr val="0070C0"/>
                </a:solidFill>
              </a:rPr>
            </a:br>
            <a:r>
              <a:rPr lang="en-US" dirty="0" smtClean="0">
                <a:solidFill>
                  <a:srgbClr val="0070C0"/>
                </a:solidFill>
              </a:rPr>
              <a:t>with your Format</a:t>
            </a:r>
            <a:endParaRPr lang="en-US" dirty="0">
              <a:solidFill>
                <a:srgbClr val="0070C0"/>
              </a:solidFill>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4400" y="2057400"/>
            <a:ext cx="7620000" cy="1066800"/>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0457" y="3200400"/>
            <a:ext cx="6411220" cy="2210109"/>
          </a:xfrm>
          <a:prstGeom prst="rect">
            <a:avLst/>
          </a:prstGeom>
        </p:spPr>
      </p:pic>
      <p:sp>
        <p:nvSpPr>
          <p:cNvPr id="3" name="TextBox 2"/>
          <p:cNvSpPr txBox="1"/>
          <p:nvPr/>
        </p:nvSpPr>
        <p:spPr>
          <a:xfrm>
            <a:off x="152400" y="6053554"/>
            <a:ext cx="8915400" cy="338554"/>
          </a:xfrm>
          <a:prstGeom prst="rect">
            <a:avLst/>
          </a:prstGeom>
          <a:noFill/>
        </p:spPr>
        <p:txBody>
          <a:bodyPr wrap="square" rtlCol="0">
            <a:spAutoFit/>
          </a:bodyPr>
          <a:lstStyle/>
          <a:p>
            <a:r>
              <a:rPr lang="en-US" sz="1600" dirty="0" smtClean="0"/>
              <a:t>* If you used the Quick Cite option (copied and pasted your citation) the above tool will not work. </a:t>
            </a:r>
            <a:endParaRPr lang="en-US" sz="1600" dirty="0"/>
          </a:p>
        </p:txBody>
      </p:sp>
    </p:spTree>
    <p:extLst>
      <p:ext uri="{BB962C8B-B14F-4D97-AF65-F5344CB8AC3E}">
        <p14:creationId xmlns:p14="http://schemas.microsoft.com/office/powerpoint/2010/main" val="10597258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381000"/>
            <a:ext cx="8534400" cy="758952"/>
          </a:xfrm>
        </p:spPr>
        <p:txBody>
          <a:bodyPr>
            <a:normAutofit fontScale="90000"/>
          </a:bodyPr>
          <a:lstStyle/>
          <a:p>
            <a:r>
              <a:rPr lang="en-US" dirty="0" smtClean="0">
                <a:solidFill>
                  <a:srgbClr val="0070C0"/>
                </a:solidFill>
              </a:rPr>
              <a:t>Review:</a:t>
            </a:r>
            <a:br>
              <a:rPr lang="en-US" dirty="0" smtClean="0">
                <a:solidFill>
                  <a:srgbClr val="0070C0"/>
                </a:solidFill>
              </a:rPr>
            </a:br>
            <a:r>
              <a:rPr lang="en-US" dirty="0" smtClean="0">
                <a:solidFill>
                  <a:srgbClr val="0070C0"/>
                </a:solidFill>
              </a:rPr>
              <a:t>What </a:t>
            </a:r>
            <a:r>
              <a:rPr lang="en-US" dirty="0">
                <a:solidFill>
                  <a:srgbClr val="0070C0"/>
                </a:solidFill>
              </a:rPr>
              <a:t>do you need to Cite?</a:t>
            </a:r>
          </a:p>
        </p:txBody>
      </p:sp>
      <p:sp>
        <p:nvSpPr>
          <p:cNvPr id="30723" name="Rectangle 3"/>
          <p:cNvSpPr>
            <a:spLocks noGrp="1" noChangeArrowheads="1"/>
          </p:cNvSpPr>
          <p:nvPr>
            <p:ph type="body" idx="1"/>
          </p:nvPr>
        </p:nvSpPr>
        <p:spPr>
          <a:xfrm>
            <a:off x="1066800" y="1752600"/>
            <a:ext cx="8077200" cy="4114800"/>
          </a:xfrm>
        </p:spPr>
        <p:txBody>
          <a:bodyPr>
            <a:normAutofit fontScale="92500" lnSpcReduction="20000"/>
          </a:bodyPr>
          <a:lstStyle/>
          <a:p>
            <a:pPr>
              <a:lnSpc>
                <a:spcPct val="90000"/>
              </a:lnSpc>
            </a:pPr>
            <a:r>
              <a:rPr lang="en-US" sz="2800" dirty="0"/>
              <a:t>All </a:t>
            </a:r>
            <a:r>
              <a:rPr lang="en-US" sz="2800" b="1" dirty="0"/>
              <a:t>Statistics</a:t>
            </a:r>
          </a:p>
          <a:p>
            <a:pPr>
              <a:lnSpc>
                <a:spcPct val="90000"/>
              </a:lnSpc>
            </a:pPr>
            <a:r>
              <a:rPr lang="en-US" sz="2800" dirty="0"/>
              <a:t>All </a:t>
            </a:r>
            <a:r>
              <a:rPr lang="en-US" sz="2800" b="1" dirty="0"/>
              <a:t>Direct Quotes</a:t>
            </a:r>
            <a:r>
              <a:rPr lang="en-US" sz="2800" dirty="0"/>
              <a:t>- When you are using someone else’s words without changing them</a:t>
            </a:r>
          </a:p>
          <a:p>
            <a:pPr>
              <a:lnSpc>
                <a:spcPct val="90000"/>
              </a:lnSpc>
            </a:pPr>
            <a:r>
              <a:rPr lang="en-US" sz="2800" dirty="0"/>
              <a:t>Any information that is </a:t>
            </a:r>
            <a:r>
              <a:rPr lang="en-US" sz="2800" b="1" dirty="0"/>
              <a:t>Not Common Knowledge</a:t>
            </a:r>
          </a:p>
          <a:p>
            <a:pPr>
              <a:lnSpc>
                <a:spcPct val="90000"/>
              </a:lnSpc>
              <a:buFontTx/>
              <a:buNone/>
            </a:pPr>
            <a:r>
              <a:rPr lang="en-US" sz="2800" dirty="0"/>
              <a:t>		</a:t>
            </a:r>
            <a:r>
              <a:rPr lang="en-US" sz="2800" i="1" dirty="0"/>
              <a:t>Common knowledge is defined as 	information you found in more than 3 	sources.</a:t>
            </a:r>
          </a:p>
          <a:p>
            <a:pPr>
              <a:lnSpc>
                <a:spcPct val="90000"/>
              </a:lnSpc>
            </a:pPr>
            <a:r>
              <a:rPr lang="en-US" sz="2800" dirty="0"/>
              <a:t>Any information that is </a:t>
            </a:r>
            <a:r>
              <a:rPr lang="en-US" sz="2800" b="1" dirty="0"/>
              <a:t>controversial</a:t>
            </a:r>
            <a:r>
              <a:rPr lang="en-US" sz="2800" dirty="0"/>
              <a:t> or questionable. </a:t>
            </a:r>
          </a:p>
          <a:p>
            <a:pPr>
              <a:lnSpc>
                <a:spcPct val="90000"/>
              </a:lnSpc>
            </a:pPr>
            <a:r>
              <a:rPr lang="en-US" sz="2800" b="1" dirty="0"/>
              <a:t>Opinions </a:t>
            </a:r>
            <a:r>
              <a:rPr lang="en-US" sz="2800" dirty="0"/>
              <a:t>from scholars and other individuals you consulted. </a:t>
            </a:r>
          </a:p>
          <a:p>
            <a:pPr>
              <a:lnSpc>
                <a:spcPct val="90000"/>
              </a:lnSpc>
              <a:buFontTx/>
              <a:buNone/>
            </a:pPr>
            <a:endParaRPr lang="en-US" sz="2800" i="1" dirty="0"/>
          </a:p>
        </p:txBody>
      </p:sp>
    </p:spTree>
    <p:extLst>
      <p:ext uri="{BB962C8B-B14F-4D97-AF65-F5344CB8AC3E}">
        <p14:creationId xmlns:p14="http://schemas.microsoft.com/office/powerpoint/2010/main" val="283515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plus(in)">
                                      <p:cBhvr>
                                        <p:cTn id="7" dur="20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plus(in)">
                                      <p:cBhvr>
                                        <p:cTn id="12" dur="20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plus(in)">
                                      <p:cBhvr>
                                        <p:cTn id="17" dur="20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plus(in)">
                                      <p:cBhvr>
                                        <p:cTn id="22" dur="20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plus(in)">
                                      <p:cBhvr>
                                        <p:cTn id="27" dur="2000"/>
                                        <p:tgtEl>
                                          <p:spTgt spid="307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plus(in)">
                                      <p:cBhvr>
                                        <p:cTn id="32" dur="20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34400" cy="758952"/>
          </a:xfrm>
        </p:spPr>
        <p:txBody>
          <a:bodyPr>
            <a:normAutofit fontScale="90000"/>
          </a:bodyPr>
          <a:lstStyle/>
          <a:p>
            <a:r>
              <a:rPr lang="en-US" dirty="0">
                <a:solidFill>
                  <a:srgbClr val="0070C0"/>
                </a:solidFill>
              </a:rPr>
              <a:t>Getting Ready to Write </a:t>
            </a:r>
            <a:r>
              <a:rPr lang="en-US" dirty="0" smtClean="0">
                <a:solidFill>
                  <a:srgbClr val="0070C0"/>
                </a:solidFill>
              </a:rPr>
              <a:t/>
            </a:r>
            <a:br>
              <a:rPr lang="en-US" dirty="0" smtClean="0">
                <a:solidFill>
                  <a:srgbClr val="0070C0"/>
                </a:solidFill>
              </a:rPr>
            </a:br>
            <a:r>
              <a:rPr lang="en-US" dirty="0" smtClean="0">
                <a:solidFill>
                  <a:srgbClr val="0070C0"/>
                </a:solidFill>
              </a:rPr>
              <a:t>Step </a:t>
            </a:r>
            <a:r>
              <a:rPr lang="en-US" dirty="0">
                <a:solidFill>
                  <a:srgbClr val="0070C0"/>
                </a:solidFill>
              </a:rPr>
              <a:t>1: Organize your notecards</a:t>
            </a:r>
          </a:p>
        </p:txBody>
      </p:sp>
      <p:sp>
        <p:nvSpPr>
          <p:cNvPr id="3" name="Content Placeholder 2"/>
          <p:cNvSpPr>
            <a:spLocks noGrp="1"/>
          </p:cNvSpPr>
          <p:nvPr>
            <p:ph sz="quarter" idx="1"/>
          </p:nvPr>
        </p:nvSpPr>
        <p:spPr>
          <a:xfrm>
            <a:off x="152400" y="1447800"/>
            <a:ext cx="8854168" cy="5562600"/>
          </a:xfrm>
        </p:spPr>
        <p:txBody>
          <a:bodyPr>
            <a:normAutofit/>
          </a:bodyPr>
          <a:lstStyle/>
          <a:p>
            <a:r>
              <a:rPr lang="en-US" dirty="0" smtClean="0"/>
              <a:t>Complete the graphic organizer so that you know which information needs to be in each body paragraph.</a:t>
            </a:r>
          </a:p>
          <a:p>
            <a:r>
              <a:rPr lang="en-US" dirty="0" smtClean="0"/>
              <a:t>In </a:t>
            </a:r>
            <a:r>
              <a:rPr lang="en-US" dirty="0" err="1" smtClean="0"/>
              <a:t>Noodletools</a:t>
            </a:r>
            <a:r>
              <a:rPr lang="en-US" dirty="0" smtClean="0"/>
              <a:t>, go to the Notecards page.</a:t>
            </a:r>
          </a:p>
          <a:p>
            <a:r>
              <a:rPr lang="en-US" dirty="0" smtClean="0"/>
              <a:t>Move your notecards onto your table top</a:t>
            </a:r>
          </a:p>
          <a:p>
            <a:pPr lvl="1"/>
            <a:r>
              <a:rPr lang="en-US" dirty="0" smtClean="0"/>
              <a:t>Select “move &gt;&gt;”</a:t>
            </a:r>
          </a:p>
          <a:p>
            <a:pPr lvl="1"/>
            <a:r>
              <a:rPr lang="en-US" dirty="0" smtClean="0"/>
              <a:t>Group your notecards by the body paragraphs you planned on the graphic organizer</a:t>
            </a:r>
          </a:p>
          <a:p>
            <a:pPr lvl="2"/>
            <a:r>
              <a:rPr lang="en-US" dirty="0" smtClean="0"/>
              <a:t>Select a notecard and place it over an other one that goes over a similar topic</a:t>
            </a:r>
          </a:p>
          <a:p>
            <a:pPr lvl="2"/>
            <a:r>
              <a:rPr lang="en-US" dirty="0" smtClean="0"/>
              <a:t>Give the pile of notecards a name (1</a:t>
            </a:r>
            <a:r>
              <a:rPr lang="en-US" baseline="30000" dirty="0" smtClean="0"/>
              <a:t>st</a:t>
            </a:r>
            <a:r>
              <a:rPr lang="en-US" dirty="0" smtClean="0"/>
              <a:t> paragraph, etc….)</a:t>
            </a:r>
          </a:p>
          <a:p>
            <a:pPr marL="502920" indent="-457200"/>
            <a:r>
              <a:rPr lang="en-US" sz="2000" dirty="0" smtClean="0"/>
              <a:t>By doing this you will be able to organize your cards so you only will have to look at particular pile while writing each paragraph.</a:t>
            </a:r>
          </a:p>
          <a:p>
            <a:pPr marL="45720" indent="0">
              <a:buNone/>
            </a:pPr>
            <a:endParaRPr lang="en-US" dirty="0" smtClean="0"/>
          </a:p>
          <a:p>
            <a:pPr lvl="1"/>
            <a:endParaRPr 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6832" y="3040922"/>
            <a:ext cx="2300968" cy="477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ight Arrow 4"/>
          <p:cNvSpPr/>
          <p:nvPr/>
        </p:nvSpPr>
        <p:spPr>
          <a:xfrm rot="5400000">
            <a:off x="8060873" y="2607130"/>
            <a:ext cx="685798" cy="348343"/>
          </a:xfrm>
          <a:prstGeom prst="rightArrow">
            <a:avLst>
              <a:gd name="adj1" fmla="val 50000"/>
              <a:gd name="adj2" fmla="val 5204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7999" y="3270273"/>
            <a:ext cx="1066801" cy="418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1194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97" y="533400"/>
            <a:ext cx="8534400" cy="758952"/>
          </a:xfrm>
        </p:spPr>
        <p:txBody>
          <a:bodyPr>
            <a:normAutofit fontScale="90000"/>
          </a:bodyPr>
          <a:lstStyle/>
          <a:p>
            <a:r>
              <a:rPr lang="en-US" sz="2700" dirty="0">
                <a:solidFill>
                  <a:srgbClr val="0070C0"/>
                </a:solidFill>
              </a:rPr>
              <a:t>Getting Ready to Write </a:t>
            </a:r>
            <a:br>
              <a:rPr lang="en-US" sz="2700" dirty="0">
                <a:solidFill>
                  <a:srgbClr val="0070C0"/>
                </a:solidFill>
              </a:rPr>
            </a:br>
            <a:r>
              <a:rPr lang="en-US" sz="2700" dirty="0">
                <a:solidFill>
                  <a:srgbClr val="0070C0"/>
                </a:solidFill>
              </a:rPr>
              <a:t>Step </a:t>
            </a:r>
            <a:r>
              <a:rPr lang="en-US" sz="2700" dirty="0" smtClean="0">
                <a:solidFill>
                  <a:srgbClr val="0070C0"/>
                </a:solidFill>
              </a:rPr>
              <a:t>2: Print your Notecards by Piles</a:t>
            </a:r>
            <a:br>
              <a:rPr lang="en-US" sz="2700" dirty="0" smtClean="0">
                <a:solidFill>
                  <a:srgbClr val="0070C0"/>
                </a:solidFill>
              </a:rPr>
            </a:br>
            <a:r>
              <a:rPr lang="en-US" sz="2700" dirty="0" smtClean="0">
                <a:solidFill>
                  <a:srgbClr val="0070C0"/>
                </a:solidFill>
              </a:rPr>
              <a:t>with only your notes   &amp;   source information</a:t>
            </a:r>
            <a:endParaRPr lang="en-US" sz="2700" dirty="0">
              <a:solidFill>
                <a:srgbClr val="0070C0"/>
              </a:solidFill>
            </a:endParaRPr>
          </a:p>
        </p:txBody>
      </p:sp>
      <p:sp>
        <p:nvSpPr>
          <p:cNvPr id="3" name="Content Placeholder 2"/>
          <p:cNvSpPr>
            <a:spLocks noGrp="1"/>
          </p:cNvSpPr>
          <p:nvPr>
            <p:ph sz="quarter" idx="1"/>
          </p:nvPr>
        </p:nvSpPr>
        <p:spPr/>
        <p:txBody>
          <a:bodyPr/>
          <a:lstStyle/>
          <a:p>
            <a:r>
              <a:rPr lang="en-US" sz="1400" dirty="0" smtClean="0"/>
              <a:t>Now that you have your cards organized into piles, print </a:t>
            </a:r>
            <a:r>
              <a:rPr lang="en-US" sz="1400" dirty="0"/>
              <a:t>each pile of </a:t>
            </a:r>
            <a:r>
              <a:rPr lang="en-US" sz="1400" dirty="0" smtClean="0"/>
              <a:t>Notecards</a:t>
            </a:r>
          </a:p>
          <a:p>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1905000"/>
            <a:ext cx="3048000" cy="2131767"/>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6989" y="4495800"/>
            <a:ext cx="2819794" cy="1409897"/>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24452" y="1905000"/>
            <a:ext cx="2819794" cy="1627382"/>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05400" y="3532382"/>
            <a:ext cx="2838846" cy="3200847"/>
          </a:xfrm>
          <a:prstGeom prst="rect">
            <a:avLst/>
          </a:prstGeom>
        </p:spPr>
      </p:pic>
      <p:pic>
        <p:nvPicPr>
          <p:cNvPr id="1026" name="Picture 2" descr="C:\Users\hkilpatrick\AppData\Local\Microsoft\Windows\Temporary Internet Files\Content.IE5\4MVLL745\MC900014087[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0548" y="1870020"/>
            <a:ext cx="609098" cy="56141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hkilpatrick\AppData\Local\Microsoft\Windows\Temporary Internet Files\Content.IE5\14PQ9ZA5\MC900014088[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5611" y="4495800"/>
            <a:ext cx="661378" cy="6096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hkilpatrick\AppData\Local\Microsoft\Windows\Temporary Internet Files\Content.IE5\Q1S1MRCK\MC900014089[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377495" y="1905000"/>
            <a:ext cx="666597" cy="61441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hkilpatrick\AppData\Local\Microsoft\Windows\Temporary Internet Files\Content.IE5\YNH4SX14\MC900014090[1].wm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438437" y="3720613"/>
            <a:ext cx="686015" cy="632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938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par>
                                <p:cTn id="8" presetID="6" presetClass="entr" presetSubtype="16"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circle(in)">
                                      <p:cBhvr>
                                        <p:cTn id="15" dur="2000"/>
                                        <p:tgtEl>
                                          <p:spTgt spid="1027"/>
                                        </p:tgtEl>
                                      </p:cBhvr>
                                    </p:animEffect>
                                  </p:childTnLst>
                                </p:cTn>
                              </p:par>
                              <p:par>
                                <p:cTn id="16" presetID="6" presetClass="entr" presetSubtype="16"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animEffect transition="in" filter="circle(in)">
                                      <p:cBhvr>
                                        <p:cTn id="23" dur="2000"/>
                                        <p:tgtEl>
                                          <p:spTgt spid="1028"/>
                                        </p:tgtEl>
                                      </p:cBhvr>
                                    </p:animEffect>
                                  </p:childTnLst>
                                </p:cTn>
                              </p:par>
                              <p:par>
                                <p:cTn id="24" presetID="6" presetClass="entr" presetSubtype="16"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circle(in)">
                                      <p:cBhvr>
                                        <p:cTn id="26" dur="2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1029"/>
                                        </p:tgtEl>
                                        <p:attrNameLst>
                                          <p:attrName>style.visibility</p:attrName>
                                        </p:attrNameLst>
                                      </p:cBhvr>
                                      <p:to>
                                        <p:strVal val="visible"/>
                                      </p:to>
                                    </p:set>
                                    <p:animEffect transition="in" filter="circle(in)">
                                      <p:cBhvr>
                                        <p:cTn id="31" dur="2000"/>
                                        <p:tgtEl>
                                          <p:spTgt spid="1029"/>
                                        </p:tgtEl>
                                      </p:cBhvr>
                                    </p:animEffect>
                                  </p:childTnLst>
                                </p:cTn>
                              </p:par>
                              <p:par>
                                <p:cTn id="32" presetID="6" presetClass="entr" presetSubtype="16"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circle(in)">
                                      <p:cBhvr>
                                        <p:cTn id="3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solidFill>
                  <a:srgbClr val="0070C0"/>
                </a:solidFill>
              </a:rPr>
              <a:t>Getting Ready to Write</a:t>
            </a:r>
            <a:br>
              <a:rPr lang="en-US" dirty="0" smtClean="0">
                <a:solidFill>
                  <a:srgbClr val="0070C0"/>
                </a:solidFill>
              </a:rPr>
            </a:br>
            <a:r>
              <a:rPr lang="en-US" dirty="0" smtClean="0">
                <a:solidFill>
                  <a:srgbClr val="0070C0"/>
                </a:solidFill>
              </a:rPr>
              <a:t>Step 3: Print Out a Completed Works Cited</a:t>
            </a:r>
            <a:endParaRPr lang="en-US" dirty="0">
              <a:solidFill>
                <a:srgbClr val="0070C0"/>
              </a:solidFill>
            </a:endParaRPr>
          </a:p>
        </p:txBody>
      </p:sp>
      <p:sp>
        <p:nvSpPr>
          <p:cNvPr id="3" name="Content Placeholder 2"/>
          <p:cNvSpPr>
            <a:spLocks noGrp="1"/>
          </p:cNvSpPr>
          <p:nvPr>
            <p:ph sz="quarter" idx="1"/>
          </p:nvPr>
        </p:nvSpPr>
        <p:spPr>
          <a:xfrm>
            <a:off x="152400" y="1600200"/>
            <a:ext cx="8229600" cy="4876800"/>
          </a:xfrm>
        </p:spPr>
        <p:txBody>
          <a:bodyPr>
            <a:normAutofit/>
          </a:bodyPr>
          <a:lstStyle/>
          <a:p>
            <a:r>
              <a:rPr lang="en-US" sz="4000" dirty="0" smtClean="0"/>
              <a:t>Go to Noodle tools</a:t>
            </a:r>
          </a:p>
          <a:p>
            <a:r>
              <a:rPr lang="en-US" sz="4000" dirty="0" smtClean="0"/>
              <a:t>Select your project</a:t>
            </a:r>
          </a:p>
          <a:p>
            <a:r>
              <a:rPr lang="en-US" sz="4000" dirty="0" smtClean="0"/>
              <a:t>Components</a:t>
            </a:r>
          </a:p>
          <a:p>
            <a:pPr lvl="1"/>
            <a:r>
              <a:rPr lang="en-US" sz="4000" dirty="0" smtClean="0"/>
              <a:t>Work Cited</a:t>
            </a:r>
          </a:p>
          <a:p>
            <a:r>
              <a:rPr lang="en-US" sz="4000" dirty="0" smtClean="0"/>
              <a:t>Print out your work cited paper</a:t>
            </a:r>
          </a:p>
          <a:p>
            <a:pPr marL="0" indent="0">
              <a:buNone/>
            </a:pPr>
            <a:r>
              <a:rPr lang="en-US" sz="4000" dirty="0"/>
              <a:t> </a:t>
            </a:r>
            <a:r>
              <a:rPr lang="en-US" sz="4000" dirty="0" smtClean="0"/>
              <a:t>   into a word document.</a:t>
            </a:r>
          </a:p>
          <a:p>
            <a:pPr marL="274320" lvl="1" indent="0">
              <a:buNone/>
            </a:pPr>
            <a:endParaRPr lang="en-US" sz="4000" dirty="0" smtClean="0"/>
          </a:p>
          <a:p>
            <a:pPr lvl="1"/>
            <a:endParaRPr lang="en-US" sz="4000" dirty="0" smtClean="0"/>
          </a:p>
          <a:p>
            <a:endParaRPr lang="en-US" sz="4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5448299"/>
            <a:ext cx="3039666" cy="637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62425" y="3200400"/>
            <a:ext cx="234315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4285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7848"/>
            <a:ext cx="8763000" cy="835152"/>
          </a:xfrm>
        </p:spPr>
        <p:txBody>
          <a:bodyPr>
            <a:noAutofit/>
          </a:bodyPr>
          <a:lstStyle/>
          <a:p>
            <a:r>
              <a:rPr lang="en-US" sz="3000" dirty="0">
                <a:solidFill>
                  <a:srgbClr val="0070C0"/>
                </a:solidFill>
              </a:rPr>
              <a:t>Getting Ready to Write </a:t>
            </a:r>
            <a:r>
              <a:rPr lang="en-US" sz="3000" dirty="0" smtClean="0">
                <a:solidFill>
                  <a:srgbClr val="0070C0"/>
                </a:solidFill>
              </a:rPr>
              <a:t/>
            </a:r>
            <a:br>
              <a:rPr lang="en-US" sz="3000" dirty="0" smtClean="0">
                <a:solidFill>
                  <a:srgbClr val="0070C0"/>
                </a:solidFill>
              </a:rPr>
            </a:br>
            <a:r>
              <a:rPr lang="en-US" sz="1800" dirty="0" smtClean="0">
                <a:solidFill>
                  <a:srgbClr val="0070C0"/>
                </a:solidFill>
              </a:rPr>
              <a:t>Step </a:t>
            </a:r>
            <a:r>
              <a:rPr lang="en-US" sz="1800" dirty="0">
                <a:solidFill>
                  <a:srgbClr val="0070C0"/>
                </a:solidFill>
              </a:rPr>
              <a:t>4</a:t>
            </a:r>
            <a:r>
              <a:rPr lang="en-US" sz="1800" dirty="0" smtClean="0">
                <a:solidFill>
                  <a:srgbClr val="0070C0"/>
                </a:solidFill>
              </a:rPr>
              <a:t>: On </a:t>
            </a:r>
            <a:r>
              <a:rPr lang="en-US" sz="1800" dirty="0">
                <a:solidFill>
                  <a:srgbClr val="0070C0"/>
                </a:solidFill>
              </a:rPr>
              <a:t>your Works Cited page, highlight the first word in each citation. Make sure </a:t>
            </a:r>
            <a:r>
              <a:rPr lang="en-US" sz="1800" dirty="0" smtClean="0">
                <a:solidFill>
                  <a:srgbClr val="0070C0"/>
                </a:solidFill>
              </a:rPr>
              <a:t>the </a:t>
            </a:r>
            <a:r>
              <a:rPr lang="en-US" sz="1800" dirty="0">
                <a:solidFill>
                  <a:srgbClr val="0070C0"/>
                </a:solidFill>
              </a:rPr>
              <a:t>first word is unique.  </a:t>
            </a:r>
            <a:r>
              <a:rPr lang="en-US" sz="1800" dirty="0" smtClean="0">
                <a:solidFill>
                  <a:srgbClr val="0070C0"/>
                </a:solidFill>
              </a:rPr>
              <a:t>If </a:t>
            </a:r>
            <a:r>
              <a:rPr lang="en-US" sz="1800" dirty="0">
                <a:solidFill>
                  <a:srgbClr val="0070C0"/>
                </a:solidFill>
              </a:rPr>
              <a:t>not, keep highlighting until it is. </a:t>
            </a:r>
          </a:p>
        </p:txBody>
      </p:sp>
      <p:sp>
        <p:nvSpPr>
          <p:cNvPr id="4" name="TextBox 3"/>
          <p:cNvSpPr txBox="1"/>
          <p:nvPr/>
        </p:nvSpPr>
        <p:spPr>
          <a:xfrm>
            <a:off x="457200" y="1371600"/>
            <a:ext cx="7848600" cy="4832092"/>
          </a:xfrm>
          <a:prstGeom prst="rect">
            <a:avLst/>
          </a:prstGeom>
          <a:noFill/>
        </p:spPr>
        <p:txBody>
          <a:bodyPr wrap="square" rtlCol="0">
            <a:spAutoFit/>
          </a:bodyPr>
          <a:lstStyle/>
          <a:p>
            <a:pPr algn="ctr">
              <a:lnSpc>
                <a:spcPct val="200000"/>
              </a:lnSpc>
            </a:pPr>
            <a:r>
              <a:rPr lang="en-US" sz="1400" dirty="0">
                <a:solidFill>
                  <a:srgbClr val="000000"/>
                </a:solidFill>
                <a:latin typeface="Times New Roman"/>
                <a:ea typeface="Calibri"/>
                <a:cs typeface="Times New Roman"/>
              </a:rPr>
              <a:t>Works Cited</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cs typeface="Times New Roman"/>
              </a:rPr>
              <a:t>Goldsmith</a:t>
            </a:r>
            <a:r>
              <a:rPr lang="en-US" sz="1400" dirty="0">
                <a:solidFill>
                  <a:srgbClr val="000000"/>
                </a:solidFill>
                <a:latin typeface="Times New Roman"/>
                <a:ea typeface="Calibri"/>
                <a:cs typeface="Times New Roman"/>
              </a:rPr>
              <a:t>, Connie. </a:t>
            </a:r>
            <a:r>
              <a:rPr lang="en-US" sz="1400" i="1" dirty="0">
                <a:solidFill>
                  <a:srgbClr val="000000"/>
                </a:solidFill>
                <a:latin typeface="Times New Roman"/>
                <a:ea typeface="Calibri"/>
                <a:cs typeface="Times New Roman"/>
              </a:rPr>
              <a:t>Battling Malaria: On the Front Lines against a Global Killer</a:t>
            </a:r>
            <a:r>
              <a:rPr lang="en-US" sz="1400" dirty="0">
                <a:solidFill>
                  <a:srgbClr val="000000"/>
                </a:solidFill>
                <a:latin typeface="Times New Roman"/>
                <a:ea typeface="Calibri"/>
                <a:cs typeface="Times New Roman"/>
              </a:rPr>
              <a:t>. Minneapolis: Twenty-First Century, 2011. Print.</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cs typeface="Times New Roman"/>
              </a:rPr>
              <a:t>"Malaria." </a:t>
            </a:r>
            <a:r>
              <a:rPr lang="en-US" sz="1400" i="1" dirty="0">
                <a:solidFill>
                  <a:srgbClr val="000000"/>
                </a:solidFill>
                <a:highlight>
                  <a:srgbClr val="FFFF00"/>
                </a:highlight>
                <a:latin typeface="Times New Roman"/>
                <a:ea typeface="Calibri"/>
                <a:cs typeface="Times New Roman"/>
              </a:rPr>
              <a:t>Teen</a:t>
            </a:r>
            <a:r>
              <a:rPr lang="en-US" sz="1400" i="1" dirty="0">
                <a:solidFill>
                  <a:srgbClr val="000000"/>
                </a:solidFill>
                <a:latin typeface="Times New Roman"/>
                <a:ea typeface="Calibri"/>
                <a:cs typeface="Times New Roman"/>
              </a:rPr>
              <a:t> Health and Wellness</a:t>
            </a:r>
            <a:r>
              <a:rPr lang="en-US" sz="1400" dirty="0">
                <a:solidFill>
                  <a:srgbClr val="000000"/>
                </a:solidFill>
                <a:latin typeface="Times New Roman"/>
                <a:ea typeface="Calibri"/>
                <a:cs typeface="Times New Roman"/>
              </a:rPr>
              <a:t>. Rosen Publishing Group, Inc., 2012. Web. 15 Nov. 2012 &lt;http://www.teenhealthandwellness.com/article/221/malaria&gt;  </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rPr>
              <a:t>"Malaria." </a:t>
            </a:r>
            <a:r>
              <a:rPr lang="en-US" sz="1400" i="1" dirty="0" smtClean="0">
                <a:solidFill>
                  <a:srgbClr val="000000"/>
                </a:solidFill>
                <a:highlight>
                  <a:srgbClr val="FFFF00"/>
                </a:highlight>
                <a:latin typeface="Times New Roman"/>
                <a:ea typeface="Calibri"/>
                <a:cs typeface="Times New Roman"/>
              </a:rPr>
              <a:t>The </a:t>
            </a:r>
            <a:r>
              <a:rPr lang="en-US" sz="1400" i="1" dirty="0">
                <a:solidFill>
                  <a:srgbClr val="000000"/>
                </a:solidFill>
                <a:highlight>
                  <a:srgbClr val="FFFF00"/>
                </a:highlight>
                <a:latin typeface="Times New Roman"/>
                <a:ea typeface="Calibri"/>
                <a:cs typeface="Times New Roman"/>
              </a:rPr>
              <a:t>Gale</a:t>
            </a:r>
            <a:r>
              <a:rPr lang="en-US" sz="1400" i="1" dirty="0">
                <a:solidFill>
                  <a:srgbClr val="000000"/>
                </a:solidFill>
                <a:latin typeface="Times New Roman"/>
                <a:ea typeface="Calibri"/>
                <a:cs typeface="Times New Roman"/>
              </a:rPr>
              <a:t> Encyclopedia of Science</a:t>
            </a:r>
            <a:r>
              <a:rPr lang="en-US" sz="1400" dirty="0">
                <a:solidFill>
                  <a:srgbClr val="000000"/>
                </a:solidFill>
                <a:latin typeface="Times New Roman"/>
                <a:ea typeface="Calibri"/>
                <a:cs typeface="Times New Roman"/>
              </a:rPr>
              <a:t>. Ed. K. Lee Lerner and Brenda </a:t>
            </a:r>
            <a:r>
              <a:rPr lang="en-US" sz="1400" dirty="0" err="1">
                <a:solidFill>
                  <a:srgbClr val="000000"/>
                </a:solidFill>
                <a:latin typeface="Times New Roman"/>
                <a:ea typeface="Calibri"/>
                <a:cs typeface="Times New Roman"/>
              </a:rPr>
              <a:t>Wilmoth</a:t>
            </a:r>
            <a:r>
              <a:rPr lang="en-US" sz="1400" dirty="0">
                <a:solidFill>
                  <a:srgbClr val="000000"/>
                </a:solidFill>
                <a:latin typeface="Times New Roman"/>
                <a:ea typeface="Calibri"/>
                <a:cs typeface="Times New Roman"/>
              </a:rPr>
              <a:t> Lerner. 4th ed. Detroit: Gale,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cs typeface="Times New Roman"/>
              </a:rPr>
              <a:t>"New</a:t>
            </a:r>
            <a:r>
              <a:rPr lang="en-US" sz="1400" dirty="0">
                <a:solidFill>
                  <a:srgbClr val="000000"/>
                </a:solidFill>
                <a:latin typeface="Times New Roman"/>
                <a:ea typeface="Calibri"/>
                <a:cs typeface="Times New Roman"/>
              </a:rPr>
              <a:t> Hope in Malaria War As Vaccine Yields Fruit." </a:t>
            </a:r>
            <a:r>
              <a:rPr lang="en-US" sz="1400" i="1" dirty="0">
                <a:solidFill>
                  <a:srgbClr val="000000"/>
                </a:solidFill>
                <a:latin typeface="Times New Roman"/>
                <a:ea typeface="Calibri"/>
                <a:cs typeface="Times New Roman"/>
              </a:rPr>
              <a:t>Africa News Service</a:t>
            </a:r>
            <a:r>
              <a:rPr lang="en-US" sz="1400" dirty="0">
                <a:solidFill>
                  <a:srgbClr val="000000"/>
                </a:solidFill>
                <a:latin typeface="Times New Roman"/>
                <a:ea typeface="Calibri"/>
                <a:cs typeface="Times New Roman"/>
              </a:rPr>
              <a:t> 23 Nov. 2012. </a:t>
            </a:r>
            <a:r>
              <a:rPr lang="en-US" sz="1400" i="1" dirty="0">
                <a:solidFill>
                  <a:srgbClr val="000000"/>
                </a:solidFill>
                <a:latin typeface="Times New Roman"/>
                <a:ea typeface="Calibri"/>
                <a:cs typeface="Times New Roman"/>
              </a:rPr>
              <a:t>Student Resources In Context</a:t>
            </a:r>
            <a:r>
              <a:rPr lang="en-US" sz="1400" dirty="0">
                <a:solidFill>
                  <a:srgbClr val="000000"/>
                </a:solidFill>
                <a:latin typeface="Times New Roman"/>
                <a:ea typeface="Calibri"/>
                <a:cs typeface="Times New Roman"/>
              </a:rPr>
              <a:t>. Web. 25 Mar. 2013.</a:t>
            </a:r>
            <a:endParaRPr lang="en-US" sz="1400" dirty="0">
              <a:latin typeface="Calibri"/>
              <a:ea typeface="Calibri"/>
              <a:cs typeface="Times New Roman"/>
            </a:endParaRPr>
          </a:p>
          <a:p>
            <a:pPr marL="457200" marR="0" indent="-457200">
              <a:lnSpc>
                <a:spcPct val="200000"/>
              </a:lnSpc>
              <a:spcBef>
                <a:spcPts val="0"/>
              </a:spcBef>
              <a:spcAft>
                <a:spcPts val="0"/>
              </a:spcAft>
            </a:pPr>
            <a:r>
              <a:rPr lang="en-US" sz="1400" dirty="0">
                <a:solidFill>
                  <a:srgbClr val="000000"/>
                </a:solidFill>
                <a:highlight>
                  <a:srgbClr val="FFFF00"/>
                </a:highlight>
                <a:latin typeface="Times New Roman"/>
                <a:ea typeface="Calibri"/>
                <a:cs typeface="Times New Roman"/>
              </a:rPr>
              <a:t>Svoboda</a:t>
            </a:r>
            <a:r>
              <a:rPr lang="en-US" sz="1400" dirty="0">
                <a:solidFill>
                  <a:srgbClr val="000000"/>
                </a:solidFill>
                <a:latin typeface="Times New Roman"/>
                <a:ea typeface="Calibri"/>
                <a:cs typeface="Times New Roman"/>
              </a:rPr>
              <a:t>, Elizabeth. "#28: Hepatitis Bu2029 Boosts Malaria Vaccine." </a:t>
            </a:r>
            <a:r>
              <a:rPr lang="en-US" sz="1400" i="1" dirty="0">
                <a:solidFill>
                  <a:srgbClr val="000000"/>
                </a:solidFill>
                <a:latin typeface="Times New Roman"/>
                <a:ea typeface="Calibri"/>
                <a:cs typeface="Times New Roman"/>
              </a:rPr>
              <a:t>Discover</a:t>
            </a:r>
            <a:r>
              <a:rPr lang="en-US" sz="1400" dirty="0">
                <a:solidFill>
                  <a:srgbClr val="000000"/>
                </a:solidFill>
                <a:latin typeface="Times New Roman"/>
                <a:ea typeface="Calibri"/>
                <a:cs typeface="Times New Roman"/>
              </a:rPr>
              <a:t> Jan.-Feb. 2012: n. </a:t>
            </a:r>
            <a:r>
              <a:rPr lang="en-US" sz="1400" dirty="0" err="1">
                <a:solidFill>
                  <a:srgbClr val="000000"/>
                </a:solidFill>
                <a:latin typeface="Times New Roman"/>
                <a:ea typeface="Calibri"/>
                <a:cs typeface="Times New Roman"/>
              </a:rPr>
              <a:t>pag</a:t>
            </a:r>
            <a:r>
              <a:rPr lang="en-US" sz="1400" dirty="0">
                <a:solidFill>
                  <a:srgbClr val="000000"/>
                </a:solidFill>
                <a:latin typeface="Times New Roman"/>
                <a:ea typeface="Calibri"/>
                <a:cs typeface="Times New Roman"/>
              </a:rPr>
              <a:t>. </a:t>
            </a:r>
            <a:r>
              <a:rPr lang="en-US" sz="1400" i="1" dirty="0">
                <a:solidFill>
                  <a:srgbClr val="000000"/>
                </a:solidFill>
                <a:latin typeface="Times New Roman"/>
                <a:ea typeface="Calibri"/>
                <a:cs typeface="Times New Roman"/>
              </a:rPr>
              <a:t>Discover Magazine</a:t>
            </a:r>
            <a:r>
              <a:rPr lang="en-US" sz="1400" dirty="0">
                <a:solidFill>
                  <a:srgbClr val="000000"/>
                </a:solidFill>
                <a:latin typeface="Times New Roman"/>
                <a:ea typeface="Calibri"/>
                <a:cs typeface="Times New Roman"/>
              </a:rPr>
              <a:t>. Web. 8 Nov. 2012. &lt;http://discovermagazine.com/2012/jan-feb/28&gt;.</a:t>
            </a:r>
            <a:endParaRPr lang="en-US" sz="1400" dirty="0">
              <a:effectLst/>
              <a:latin typeface="Calibri"/>
              <a:ea typeface="Calibri"/>
              <a:cs typeface="Times New Roman"/>
            </a:endParaRPr>
          </a:p>
        </p:txBody>
      </p:sp>
      <p:sp>
        <p:nvSpPr>
          <p:cNvPr id="5" name="Rectangle 4"/>
          <p:cNvSpPr/>
          <p:nvPr/>
        </p:nvSpPr>
        <p:spPr>
          <a:xfrm>
            <a:off x="446314" y="6202527"/>
            <a:ext cx="8153400" cy="50190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rPr>
              <a:t>The highlighted words =  your CODE for In-Text Documentation </a:t>
            </a:r>
            <a:endParaRPr lang="en-US" b="1" dirty="0">
              <a:solidFill>
                <a:srgbClr val="7030A0"/>
              </a:solidFill>
            </a:endParaRPr>
          </a:p>
        </p:txBody>
      </p:sp>
    </p:spTree>
    <p:extLst>
      <p:ext uri="{BB962C8B-B14F-4D97-AF65-F5344CB8AC3E}">
        <p14:creationId xmlns:p14="http://schemas.microsoft.com/office/powerpoint/2010/main" val="95104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What</a:t>
            </a:r>
            <a:r>
              <a:rPr lang="en-US" dirty="0" smtClean="0">
                <a:solidFill>
                  <a:srgbClr val="0070C0"/>
                </a:solidFill>
              </a:rPr>
              <a:t> is in-text documentation? </a:t>
            </a:r>
            <a:endParaRPr lang="en-US" dirty="0">
              <a:solidFill>
                <a:srgbClr val="0070C0"/>
              </a:solidFill>
            </a:endParaRPr>
          </a:p>
        </p:txBody>
      </p:sp>
      <p:sp>
        <p:nvSpPr>
          <p:cNvPr id="3" name="Content Placeholder 2"/>
          <p:cNvSpPr>
            <a:spLocks noGrp="1"/>
          </p:cNvSpPr>
          <p:nvPr>
            <p:ph sz="quarter" idx="1"/>
          </p:nvPr>
        </p:nvSpPr>
        <p:spPr>
          <a:xfrm>
            <a:off x="762000" y="1905000"/>
            <a:ext cx="8001000" cy="4572000"/>
          </a:xfrm>
        </p:spPr>
        <p:txBody>
          <a:bodyPr>
            <a:normAutofit/>
          </a:bodyPr>
          <a:lstStyle/>
          <a:p>
            <a:r>
              <a:rPr lang="en-US" sz="3200" dirty="0" smtClean="0"/>
              <a:t>When you are writing a research paper and you present information that needs to be cited,  you must stop immediately and tell the reader exactly from what source this information was obtained.  Basically, </a:t>
            </a:r>
            <a:r>
              <a:rPr lang="en-US" sz="3200" b="1" i="1" dirty="0" smtClean="0"/>
              <a:t>in-text documentation gives the reader a trail to follow to the exact source.  </a:t>
            </a:r>
          </a:p>
        </p:txBody>
      </p:sp>
    </p:spTree>
    <p:extLst>
      <p:ext uri="{BB962C8B-B14F-4D97-AF65-F5344CB8AC3E}">
        <p14:creationId xmlns:p14="http://schemas.microsoft.com/office/powerpoint/2010/main" val="2852676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solidFill>
                  <a:srgbClr val="0070C0"/>
                </a:solidFill>
              </a:rPr>
              <a:t>How In-Text Creates a Trail</a:t>
            </a:r>
            <a:br>
              <a:rPr lang="en-US" dirty="0" smtClean="0">
                <a:solidFill>
                  <a:srgbClr val="0070C0"/>
                </a:solidFill>
              </a:rPr>
            </a:br>
            <a:r>
              <a:rPr lang="en-US" dirty="0" smtClean="0">
                <a:solidFill>
                  <a:srgbClr val="0070C0"/>
                </a:solidFill>
              </a:rPr>
              <a:t>for the Reader to Follow to the Source</a:t>
            </a:r>
            <a:endParaRPr lang="en-US" dirty="0">
              <a:solidFill>
                <a:srgbClr val="0070C0"/>
              </a:solidFill>
            </a:endParaRPr>
          </a:p>
        </p:txBody>
      </p:sp>
      <p:sp>
        <p:nvSpPr>
          <p:cNvPr id="4" name="TextBox 3"/>
          <p:cNvSpPr txBox="1"/>
          <p:nvPr/>
        </p:nvSpPr>
        <p:spPr>
          <a:xfrm>
            <a:off x="31613" y="1676400"/>
            <a:ext cx="9079730" cy="954107"/>
          </a:xfrm>
          <a:prstGeom prst="rect">
            <a:avLst/>
          </a:prstGeom>
          <a:noFill/>
        </p:spPr>
        <p:txBody>
          <a:bodyPr wrap="none" rtlCol="0">
            <a:spAutoFit/>
          </a:bodyPr>
          <a:lstStyle/>
          <a:p>
            <a:r>
              <a:rPr lang="en-US" sz="2400" dirty="0" smtClean="0">
                <a:solidFill>
                  <a:srgbClr val="002060"/>
                </a:solidFill>
              </a:rPr>
              <a:t>In the body of the paper, in-text gives you a CODE in parenthesis</a:t>
            </a:r>
            <a:r>
              <a:rPr lang="en-US" sz="2800" dirty="0" smtClean="0">
                <a:solidFill>
                  <a:srgbClr val="002060"/>
                </a:solidFill>
              </a:rPr>
              <a:t>.</a:t>
            </a:r>
          </a:p>
          <a:p>
            <a:r>
              <a:rPr lang="en-US" sz="2800" dirty="0" smtClean="0">
                <a:solidFill>
                  <a:srgbClr val="D60093"/>
                </a:solidFill>
              </a:rPr>
              <a:t>Follow the CODE to….</a:t>
            </a:r>
            <a:endParaRPr lang="en-US" sz="2800" dirty="0">
              <a:solidFill>
                <a:srgbClr val="D60093"/>
              </a:solidFill>
            </a:endParaRPr>
          </a:p>
        </p:txBody>
      </p:sp>
      <p:sp>
        <p:nvSpPr>
          <p:cNvPr id="8" name="TextBox 7"/>
          <p:cNvSpPr txBox="1"/>
          <p:nvPr/>
        </p:nvSpPr>
        <p:spPr>
          <a:xfrm>
            <a:off x="1752600" y="3187003"/>
            <a:ext cx="7086600" cy="523220"/>
          </a:xfrm>
          <a:prstGeom prst="rect">
            <a:avLst/>
          </a:prstGeom>
          <a:noFill/>
        </p:spPr>
        <p:txBody>
          <a:bodyPr wrap="square" rtlCol="0">
            <a:spAutoFit/>
          </a:bodyPr>
          <a:lstStyle/>
          <a:p>
            <a:r>
              <a:rPr lang="en-US" sz="2800" dirty="0" smtClean="0">
                <a:solidFill>
                  <a:srgbClr val="D60093"/>
                </a:solidFill>
              </a:rPr>
              <a:t>           your Works Cited Page.</a:t>
            </a:r>
          </a:p>
        </p:txBody>
      </p:sp>
      <p:sp>
        <p:nvSpPr>
          <p:cNvPr id="10" name="Down Arrow 9"/>
          <p:cNvSpPr/>
          <p:nvPr/>
        </p:nvSpPr>
        <p:spPr>
          <a:xfrm rot="18742769">
            <a:off x="3934225" y="2285890"/>
            <a:ext cx="296871" cy="114098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18833670">
            <a:off x="6096524" y="4488712"/>
            <a:ext cx="352891" cy="1124667"/>
          </a:xfrm>
          <a:prstGeom prst="downArrow">
            <a:avLst>
              <a:gd name="adj1" fmla="val 50000"/>
              <a:gd name="adj2" fmla="val 5549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538819" y="5443010"/>
            <a:ext cx="3324949" cy="954107"/>
          </a:xfrm>
          <a:prstGeom prst="rect">
            <a:avLst/>
          </a:prstGeom>
          <a:noFill/>
        </p:spPr>
        <p:txBody>
          <a:bodyPr wrap="none" rtlCol="0">
            <a:spAutoFit/>
          </a:bodyPr>
          <a:lstStyle/>
          <a:p>
            <a:r>
              <a:rPr lang="en-US" sz="2800" dirty="0" smtClean="0">
                <a:solidFill>
                  <a:srgbClr val="7030A0"/>
                </a:solidFill>
              </a:rPr>
              <a:t>Your exact location </a:t>
            </a:r>
          </a:p>
          <a:p>
            <a:r>
              <a:rPr lang="en-US" sz="2800" dirty="0" smtClean="0">
                <a:solidFill>
                  <a:srgbClr val="7030A0"/>
                </a:solidFill>
              </a:rPr>
              <a:t>for the information.</a:t>
            </a:r>
            <a:endParaRPr lang="en-US" sz="2800" dirty="0">
              <a:solidFill>
                <a:srgbClr val="7030A0"/>
              </a:solidFill>
            </a:endParaRPr>
          </a:p>
        </p:txBody>
      </p:sp>
      <p:sp>
        <p:nvSpPr>
          <p:cNvPr id="13" name="TextBox 12"/>
          <p:cNvSpPr txBox="1"/>
          <p:nvPr/>
        </p:nvSpPr>
        <p:spPr>
          <a:xfrm>
            <a:off x="914400" y="3719303"/>
            <a:ext cx="7010400" cy="954107"/>
          </a:xfrm>
          <a:prstGeom prst="rect">
            <a:avLst/>
          </a:prstGeom>
          <a:noFill/>
        </p:spPr>
        <p:txBody>
          <a:bodyPr wrap="square" rtlCol="0">
            <a:spAutoFit/>
          </a:bodyPr>
          <a:lstStyle/>
          <a:p>
            <a:pPr lvl="0"/>
            <a:r>
              <a:rPr lang="en-US" sz="2800" dirty="0">
                <a:solidFill>
                  <a:srgbClr val="7030A0"/>
                </a:solidFill>
              </a:rPr>
              <a:t>On the Works Cited page, identify which source the Code matches and follow this to</a:t>
            </a:r>
          </a:p>
        </p:txBody>
      </p:sp>
    </p:spTree>
    <p:extLst>
      <p:ext uri="{BB962C8B-B14F-4D97-AF65-F5344CB8AC3E}">
        <p14:creationId xmlns:p14="http://schemas.microsoft.com/office/powerpoint/2010/main" val="352802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 calcmode="lin" valueType="num">
                                      <p:cBhvr additive="base">
                                        <p:cTn id="1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1" grpId="0" animBg="1"/>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solidFill>
                  <a:srgbClr val="0070C0"/>
                </a:solidFill>
              </a:rPr>
              <a:t>What does In-text Documentation</a:t>
            </a:r>
            <a:br>
              <a:rPr lang="en-US" dirty="0" smtClean="0">
                <a:solidFill>
                  <a:srgbClr val="0070C0"/>
                </a:solidFill>
              </a:rPr>
            </a:br>
            <a:r>
              <a:rPr lang="en-US" dirty="0" smtClean="0">
                <a:solidFill>
                  <a:srgbClr val="0070C0"/>
                </a:solidFill>
              </a:rPr>
              <a:t> look </a:t>
            </a:r>
            <a:r>
              <a:rPr lang="en-US" dirty="0">
                <a:solidFill>
                  <a:srgbClr val="0070C0"/>
                </a:solidFill>
              </a:rPr>
              <a:t>l</a:t>
            </a:r>
            <a:r>
              <a:rPr lang="en-US" dirty="0" smtClean="0">
                <a:solidFill>
                  <a:srgbClr val="0070C0"/>
                </a:solidFill>
              </a:rPr>
              <a:t>ike in a paper?</a:t>
            </a:r>
            <a:endParaRPr lang="en-US" dirty="0">
              <a:solidFill>
                <a:srgbClr val="0070C0"/>
              </a:solidFill>
            </a:endParaRPr>
          </a:p>
        </p:txBody>
      </p:sp>
      <p:sp>
        <p:nvSpPr>
          <p:cNvPr id="3" name="Content Placeholder 2"/>
          <p:cNvSpPr>
            <a:spLocks noGrp="1"/>
          </p:cNvSpPr>
          <p:nvPr>
            <p:ph sz="quarter" idx="1"/>
          </p:nvPr>
        </p:nvSpPr>
        <p:spPr>
          <a:xfrm>
            <a:off x="304800" y="1524000"/>
            <a:ext cx="8503920" cy="5257800"/>
          </a:xfrm>
        </p:spPr>
        <p:txBody>
          <a:bodyPr>
            <a:normAutofit fontScale="77500" lnSpcReduction="20000"/>
          </a:bodyPr>
          <a:lstStyle/>
          <a:p>
            <a:pPr marL="0" indent="0">
              <a:buNone/>
            </a:pPr>
            <a:r>
              <a:rPr lang="en-US" sz="2400" b="1" dirty="0" smtClean="0"/>
              <a:t>Body of the Paper:</a:t>
            </a:r>
          </a:p>
          <a:p>
            <a:pPr marL="0" indent="0">
              <a:buNone/>
            </a:pPr>
            <a:r>
              <a:rPr lang="en-US" sz="2400" dirty="0" smtClean="0"/>
              <a:t>	Scoliosis is a disorder that is defined by a curvature of the spine.  About </a:t>
            </a:r>
            <a:r>
              <a:rPr lang="en-US" sz="2400" dirty="0"/>
              <a:t>6 to 9 million people are affected with scoliosis every year ("</a:t>
            </a:r>
            <a:r>
              <a:rPr lang="en-US" sz="2400" dirty="0" smtClean="0"/>
              <a:t>Scoliosis.”  </a:t>
            </a:r>
            <a:r>
              <a:rPr lang="en-US" sz="2400" i="1" dirty="0" smtClean="0"/>
              <a:t>World</a:t>
            </a:r>
            <a:r>
              <a:rPr lang="en-US" sz="2400" dirty="0" smtClean="0"/>
              <a:t>).   People </a:t>
            </a:r>
            <a:r>
              <a:rPr lang="en-US" sz="2400" dirty="0"/>
              <a:t>that have scoliosis can have uneven shoulders or hips, lower back pain, </a:t>
            </a:r>
            <a:r>
              <a:rPr lang="en-US" sz="2400" dirty="0" smtClean="0"/>
              <a:t>or curvature of the  spine.  Although some forms of scoliosis seems to  run in families, geneticists have not identified a particular gene linked to the disorder (</a:t>
            </a:r>
            <a:r>
              <a:rPr lang="en-US" sz="2400" dirty="0" err="1" smtClean="0"/>
              <a:t>Roggenbuck</a:t>
            </a:r>
            <a:r>
              <a:rPr lang="en-US" sz="2400" dirty="0" smtClean="0"/>
              <a:t>).  </a:t>
            </a:r>
            <a:r>
              <a:rPr lang="en-US" sz="2400" dirty="0"/>
              <a:t>Most people that have scoliosis </a:t>
            </a:r>
            <a:r>
              <a:rPr lang="en-US" sz="2400" dirty="0" smtClean="0"/>
              <a:t>live a normal life. </a:t>
            </a:r>
            <a:r>
              <a:rPr lang="en-US" sz="2400" dirty="0"/>
              <a:t>But some people that have a really bad </a:t>
            </a:r>
            <a:r>
              <a:rPr lang="en-US" sz="2400" dirty="0" smtClean="0"/>
              <a:t>curve </a:t>
            </a:r>
            <a:r>
              <a:rPr lang="en-US" sz="2400" dirty="0"/>
              <a:t>can have collapsed lungs and decrease the lung capacity so you are unable to breathe </a:t>
            </a:r>
            <a:r>
              <a:rPr lang="en-US" sz="2400" dirty="0" smtClean="0"/>
              <a:t>. Scoliosis </a:t>
            </a:r>
            <a:r>
              <a:rPr lang="en-US" sz="2400" dirty="0"/>
              <a:t>can affect anyone at any age all around the world. </a:t>
            </a:r>
            <a:r>
              <a:rPr lang="en-US" sz="2400" dirty="0" smtClean="0"/>
              <a:t>However, it is five times more likely to affect girls than boys </a:t>
            </a:r>
            <a:r>
              <a:rPr lang="en-US" sz="2400" i="1" dirty="0"/>
              <a:t>("</a:t>
            </a:r>
            <a:r>
              <a:rPr lang="en-US" sz="2400" dirty="0"/>
              <a:t>Scoliosis</a:t>
            </a:r>
            <a:r>
              <a:rPr lang="en-US" sz="2400" i="1" dirty="0"/>
              <a:t>”  Sick!).</a:t>
            </a:r>
            <a:r>
              <a:rPr lang="en-US" sz="2400" dirty="0" smtClean="0"/>
              <a:t> Scoliosis </a:t>
            </a:r>
            <a:r>
              <a:rPr lang="en-US" sz="2400" dirty="0"/>
              <a:t>has a lot of symptoms, diagnosis, and treatment. </a:t>
            </a:r>
            <a:endParaRPr lang="en-US" sz="2400" dirty="0" smtClean="0"/>
          </a:p>
          <a:p>
            <a:pPr marL="0" indent="0">
              <a:buNone/>
            </a:pPr>
            <a:endParaRPr lang="en-US" sz="2400" dirty="0" smtClean="0"/>
          </a:p>
          <a:p>
            <a:pPr marL="0" indent="0">
              <a:buNone/>
            </a:pPr>
            <a:r>
              <a:rPr lang="en-US" sz="2400" b="1" dirty="0" smtClean="0"/>
              <a:t>Works Cited:</a:t>
            </a:r>
          </a:p>
          <a:p>
            <a:pPr marL="0" indent="0">
              <a:buNone/>
            </a:pPr>
            <a:r>
              <a:rPr lang="en-US" sz="2000" dirty="0" err="1"/>
              <a:t>Roggenbuck</a:t>
            </a:r>
            <a:r>
              <a:rPr lang="en-US" sz="2000" dirty="0"/>
              <a:t>, Jennifer. "Scoliosis." </a:t>
            </a:r>
            <a:r>
              <a:rPr lang="en-US" sz="2000" i="1" dirty="0"/>
              <a:t>The Gale Encyclopedia of Genetic Disorders</a:t>
            </a:r>
            <a:r>
              <a:rPr lang="en-US" sz="2000" dirty="0"/>
              <a:t>. Ed. </a:t>
            </a:r>
            <a:r>
              <a:rPr lang="en-US" sz="2000" dirty="0" smtClean="0"/>
              <a:t>	Brigham </a:t>
            </a:r>
            <a:r>
              <a:rPr lang="en-US" sz="2000" dirty="0" err="1"/>
              <a:t>Narins</a:t>
            </a:r>
            <a:r>
              <a:rPr lang="en-US" sz="2000" dirty="0"/>
              <a:t>. 2nd ed. Vol. 2. Detroit: Gale, 2005. 1164-1167. </a:t>
            </a:r>
            <a:r>
              <a:rPr lang="en-US" sz="2000" i="1" dirty="0"/>
              <a:t>Opposing </a:t>
            </a:r>
            <a:r>
              <a:rPr lang="en-US" sz="2000" i="1" dirty="0" smtClean="0"/>
              <a:t>	Viewpoints </a:t>
            </a:r>
            <a:r>
              <a:rPr lang="en-US" sz="2000" i="1" dirty="0"/>
              <a:t>in Context</a:t>
            </a:r>
            <a:r>
              <a:rPr lang="en-US" sz="2000" dirty="0"/>
              <a:t>. Web. 7 Nov. 2014</a:t>
            </a:r>
            <a:r>
              <a:rPr lang="en-US" sz="2000" dirty="0" smtClean="0"/>
              <a:t>.</a:t>
            </a:r>
          </a:p>
          <a:p>
            <a:pPr marL="0" indent="0">
              <a:buNone/>
            </a:pPr>
            <a:r>
              <a:rPr lang="en-US" sz="2000" dirty="0"/>
              <a:t>"Scoliosis." </a:t>
            </a:r>
            <a:r>
              <a:rPr lang="en-US" sz="2000" i="1" dirty="0"/>
              <a:t>Sick!</a:t>
            </a:r>
            <a:r>
              <a:rPr lang="en-US" sz="2000" dirty="0"/>
              <a:t> Gale, 2007. </a:t>
            </a:r>
            <a:r>
              <a:rPr lang="en-US" sz="2000" i="1" dirty="0"/>
              <a:t>Student Resources in Context</a:t>
            </a:r>
            <a:r>
              <a:rPr lang="en-US" sz="2000" dirty="0"/>
              <a:t>. Web. 7 Nov. 2014.</a:t>
            </a:r>
            <a:endParaRPr lang="en-US" sz="2400" dirty="0"/>
          </a:p>
          <a:p>
            <a:pPr marL="0" indent="0">
              <a:buNone/>
            </a:pPr>
            <a:r>
              <a:rPr lang="en-US" sz="2000" dirty="0" smtClean="0"/>
              <a:t> Scoliosis</a:t>
            </a:r>
            <a:r>
              <a:rPr lang="en-US" sz="2000" dirty="0"/>
              <a:t>." </a:t>
            </a:r>
            <a:r>
              <a:rPr lang="en-US" sz="2000" i="1" dirty="0"/>
              <a:t>World of Health</a:t>
            </a:r>
            <a:r>
              <a:rPr lang="en-US" sz="2000" dirty="0"/>
              <a:t>. Gale, 2007. </a:t>
            </a:r>
            <a:r>
              <a:rPr lang="en-US" sz="2000" i="1" dirty="0"/>
              <a:t>Student Resources in Context</a:t>
            </a:r>
            <a:r>
              <a:rPr lang="en-US" sz="2000" dirty="0"/>
              <a:t>. Web. 7 Nov. </a:t>
            </a:r>
            <a:r>
              <a:rPr lang="en-US" sz="2000" dirty="0" smtClean="0"/>
              <a:t>	2014.</a:t>
            </a:r>
          </a:p>
          <a:p>
            <a:endParaRPr lang="en-US" dirty="0"/>
          </a:p>
        </p:txBody>
      </p:sp>
    </p:spTree>
    <p:extLst>
      <p:ext uri="{BB962C8B-B14F-4D97-AF65-F5344CB8AC3E}">
        <p14:creationId xmlns:p14="http://schemas.microsoft.com/office/powerpoint/2010/main" val="3088391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1868</TotalTime>
  <Words>1177</Words>
  <Application>Microsoft Office PowerPoint</Application>
  <PresentationFormat>On-screen Show (4:3)</PresentationFormat>
  <Paragraphs>164</Paragraphs>
  <Slides>25</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Calibri</vt:lpstr>
      <vt:lpstr>Georgia</vt:lpstr>
      <vt:lpstr>Times New Roman</vt:lpstr>
      <vt:lpstr>Wingdings</vt:lpstr>
      <vt:lpstr>Wingdings 2</vt:lpstr>
      <vt:lpstr>Civic</vt:lpstr>
      <vt:lpstr>In-Text Documentation  a.k.a: Parenthetical References </vt:lpstr>
      <vt:lpstr>Student Objectives</vt:lpstr>
      <vt:lpstr>Getting Ready to Write  Step 1: Organize your notecards</vt:lpstr>
      <vt:lpstr>Getting Ready to Write  Step 2: Print your Notecards by Piles with only your notes   &amp;   source information</vt:lpstr>
      <vt:lpstr>Getting Ready to Write Step 3: Print Out a Completed Works Cited</vt:lpstr>
      <vt:lpstr>Getting Ready to Write  Step 4: On your Works Cited page, highlight the first word in each citation. Make sure the first word is unique.  If not, keep highlighting until it is. </vt:lpstr>
      <vt:lpstr>What is in-text documentation? </vt:lpstr>
      <vt:lpstr>How In-Text Creates a Trail for the Reader to Follow to the Source</vt:lpstr>
      <vt:lpstr>What does In-text Documentation  look like in a paper?</vt:lpstr>
      <vt:lpstr>Writing your Paper: When do you need to use in-text documentation?</vt:lpstr>
      <vt:lpstr>How much of your paper should be cited?</vt:lpstr>
      <vt:lpstr>Reminder of What You Did to Get Ready to Write On your Works Cited page, highlight the first word in each citation. Make sure the first word is unique.  If not, keep highlighting until it is. </vt:lpstr>
      <vt:lpstr>How to do Properly Cite your Information?  Use Parenthetical or In-text Documentation</vt:lpstr>
      <vt:lpstr>Sample:  Direct Quote- Using someone else’s words without changing them</vt:lpstr>
      <vt:lpstr>Sample:  Direct Quote- Using someone else’s words without changing them</vt:lpstr>
      <vt:lpstr>Sample Works Cited Page</vt:lpstr>
      <vt:lpstr>Sample:  Statistic</vt:lpstr>
      <vt:lpstr>Sample:  Statistic</vt:lpstr>
      <vt:lpstr>Sample Works Cited Page</vt:lpstr>
      <vt:lpstr>Sample- A paraphrased Opinion Summarizing in your own words someone else’s opinion </vt:lpstr>
      <vt:lpstr>Sample- A paraphrased Opinion Summarizing in your own words someone else’s opinion </vt:lpstr>
      <vt:lpstr>Sample Works Cited Page</vt:lpstr>
      <vt:lpstr>Revisit:  What it would look like in a paper? </vt:lpstr>
      <vt:lpstr>NoodleTools Can Help You with your Format</vt:lpstr>
      <vt:lpstr>Review: What do you need to Cite?</vt:lpstr>
    </vt:vector>
  </TitlesOfParts>
  <Company>Central Bucks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your Paper: What do you need to Cite?</dc:title>
  <dc:creator>KILPATRICK, HOLLY</dc:creator>
  <cp:lastModifiedBy>KILPATRICK, HOLLY</cp:lastModifiedBy>
  <cp:revision>71</cp:revision>
  <cp:lastPrinted>2014-11-12T19:51:04Z</cp:lastPrinted>
  <dcterms:created xsi:type="dcterms:W3CDTF">2013-03-27T12:03:08Z</dcterms:created>
  <dcterms:modified xsi:type="dcterms:W3CDTF">2015-01-30T17:11:32Z</dcterms:modified>
</cp:coreProperties>
</file>